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5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2.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4"/>
  </p:notesMasterIdLst>
  <p:handoutMasterIdLst>
    <p:handoutMasterId r:id="rId75"/>
  </p:handoutMasterIdLst>
  <p:sldIdLst>
    <p:sldId id="256" r:id="rId2"/>
    <p:sldId id="470" r:id="rId3"/>
    <p:sldId id="471" r:id="rId4"/>
    <p:sldId id="472" r:id="rId5"/>
    <p:sldId id="473" r:id="rId6"/>
    <p:sldId id="474" r:id="rId7"/>
    <p:sldId id="475" r:id="rId8"/>
    <p:sldId id="476" r:id="rId9"/>
    <p:sldId id="477" r:id="rId10"/>
    <p:sldId id="478" r:id="rId11"/>
    <p:sldId id="479"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9" r:id="rId71"/>
    <p:sldId id="538" r:id="rId72"/>
    <p:sldId id="373"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89" d="100"/>
          <a:sy n="89" d="100"/>
        </p:scale>
        <p:origin x="-102" y="-504"/>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01/04/2014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72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Matrix Data Structures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Graph Data Structures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76163" name="Rectangle 3"/>
          <p:cNvSpPr>
            <a:spLocks noGrp="1" noChangeArrowheads="1"/>
          </p:cNvSpPr>
          <p:nvPr>
            <p:ph type="body" idx="1"/>
          </p:nvPr>
        </p:nvSpPr>
        <p:spPr/>
        <p:txBody>
          <a:bodyPr>
            <a:normAutofit/>
          </a:bodyPr>
          <a:lstStyle/>
          <a:p>
            <a:pPr marL="400050" lvl="1" indent="0">
              <a:buNone/>
            </a:pPr>
            <a:r>
              <a:rPr lang="en-US" altLang="en-US" sz="2000" dirty="0"/>
              <a:t>First we must allocate memory for a two-dimensional array</a:t>
            </a:r>
          </a:p>
          <a:p>
            <a:pPr marL="400050" lvl="1" indent="0">
              <a:buNone/>
            </a:pPr>
            <a:endParaRPr lang="en-US" altLang="en-US" sz="2000" dirty="0" smtClean="0"/>
          </a:p>
          <a:p>
            <a:pPr marL="400050" lvl="1" indent="0">
              <a:buNone/>
            </a:pPr>
            <a:r>
              <a:rPr lang="en-US" altLang="en-US" sz="2000" dirty="0" smtClean="0"/>
              <a:t>C</a:t>
            </a:r>
            <a:r>
              <a:rPr lang="en-US" altLang="en-US" sz="2000" dirty="0"/>
              <a:t>++ does not have native support for anything more than one-dimensional arrays, thus how do we store a two-dimensional array?</a:t>
            </a:r>
          </a:p>
          <a:p>
            <a:pPr lvl="1"/>
            <a:r>
              <a:rPr lang="en-US" altLang="en-US" dirty="0"/>
              <a:t>as an array of arrays</a:t>
            </a:r>
          </a:p>
        </p:txBody>
      </p:sp>
    </p:spTree>
    <p:extLst>
      <p:ext uri="{BB962C8B-B14F-4D97-AF65-F5344CB8AC3E}">
        <p14:creationId xmlns:p14="http://schemas.microsoft.com/office/powerpoint/2010/main" val="374288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188" name="Picture 4"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7718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77187" name="Rectangle 3"/>
          <p:cNvSpPr>
            <a:spLocks noGrp="1" noChangeArrowheads="1"/>
          </p:cNvSpPr>
          <p:nvPr>
            <p:ph type="body" idx="1"/>
          </p:nvPr>
        </p:nvSpPr>
        <p:spPr/>
        <p:txBody>
          <a:bodyPr/>
          <a:lstStyle/>
          <a:p>
            <a:pPr marL="400050" lvl="1" indent="0">
              <a:buNone/>
            </a:pPr>
            <a:r>
              <a:rPr lang="en-US" altLang="en-US" sz="2000" dirty="0" smtClean="0"/>
              <a:t>Suppose </a:t>
            </a:r>
            <a:r>
              <a:rPr lang="en-US" altLang="en-US" sz="2000" dirty="0"/>
              <a:t>we require a 16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smtClean="0"/>
              <a:t> </a:t>
            </a:r>
            <a:r>
              <a:rPr lang="en-US" altLang="en-US" sz="2000" dirty="0"/>
              <a:t>16 matrix of double-precision floating-point numbers</a:t>
            </a:r>
          </a:p>
          <a:p>
            <a:endParaRPr lang="en-US" altLang="en-US" dirty="0" smtClean="0"/>
          </a:p>
          <a:p>
            <a:pPr marL="400050" lvl="1" indent="0">
              <a:buNone/>
            </a:pPr>
            <a:r>
              <a:rPr lang="en-US" altLang="en-US" sz="2000" dirty="0" smtClean="0"/>
              <a:t>Each </a:t>
            </a:r>
            <a:r>
              <a:rPr lang="en-US" altLang="en-US" sz="2000" dirty="0"/>
              <a:t>row of the </a:t>
            </a:r>
            <a:r>
              <a:rPr lang="en-US" altLang="en-US" sz="2000" dirty="0" smtClean="0"/>
              <a:t>matrix can </a:t>
            </a:r>
            <a:r>
              <a:rPr lang="en-US" altLang="en-US" sz="2000" dirty="0"/>
              <a:t>be represented by</a:t>
            </a:r>
            <a:br>
              <a:rPr lang="en-US" altLang="en-US" sz="2000" dirty="0"/>
            </a:br>
            <a:r>
              <a:rPr lang="en-US" altLang="en-US" sz="2000" dirty="0"/>
              <a:t>an array</a:t>
            </a:r>
          </a:p>
          <a:p>
            <a:pPr marL="0" indent="0">
              <a:buNone/>
            </a:pPr>
            <a:endParaRPr lang="en-US" altLang="en-US" dirty="0"/>
          </a:p>
          <a:p>
            <a:pPr marL="400050" lvl="1" indent="0">
              <a:buNone/>
            </a:pPr>
            <a:r>
              <a:rPr lang="en-US" altLang="en-US" sz="2000" dirty="0" smtClean="0"/>
              <a:t>The </a:t>
            </a:r>
            <a:r>
              <a:rPr lang="en-US" altLang="en-US" sz="2000" dirty="0"/>
              <a:t>address of the </a:t>
            </a:r>
            <a:r>
              <a:rPr lang="en-US" altLang="en-US" sz="2000" dirty="0" smtClean="0"/>
              <a:t>first entry </a:t>
            </a:r>
            <a:r>
              <a:rPr lang="en-US" altLang="en-US" sz="2000" dirty="0"/>
              <a:t>must be stored</a:t>
            </a:r>
            <a:br>
              <a:rPr lang="en-US" altLang="en-US" sz="2000" dirty="0"/>
            </a:br>
            <a:r>
              <a:rPr lang="en-US" altLang="en-US" sz="2000" dirty="0"/>
              <a:t>in a pointer to a double:</a:t>
            </a:r>
          </a:p>
          <a:p>
            <a:pPr lvl="1">
              <a:buFontTx/>
              <a:buNone/>
            </a:pPr>
            <a:r>
              <a:rPr lang="en-US" altLang="en-US" dirty="0"/>
              <a:t>		</a:t>
            </a:r>
            <a:r>
              <a:rPr lang="en-US" altLang="en-US" b="1" dirty="0">
                <a:latin typeface="Courier New" pitchFamily="49" charset="0"/>
              </a:rPr>
              <a:t>double *</a:t>
            </a:r>
          </a:p>
        </p:txBody>
      </p:sp>
    </p:spTree>
    <p:extLst>
      <p:ext uri="{BB962C8B-B14F-4D97-AF65-F5344CB8AC3E}">
        <p14:creationId xmlns:p14="http://schemas.microsoft.com/office/powerpoint/2010/main" val="1843735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4" name="Picture 4" desc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1283" name="Rectangle 3"/>
          <p:cNvSpPr>
            <a:spLocks noGrp="1" noChangeArrowheads="1"/>
          </p:cNvSpPr>
          <p:nvPr>
            <p:ph type="body" idx="1"/>
          </p:nvPr>
        </p:nvSpPr>
        <p:spPr/>
        <p:txBody>
          <a:bodyPr/>
          <a:lstStyle/>
          <a:p>
            <a:pPr marL="400050" lvl="1" indent="0">
              <a:buNone/>
            </a:pPr>
            <a:r>
              <a:rPr lang="en-US" altLang="en-US" sz="2000" dirty="0" smtClean="0"/>
              <a:t>However</a:t>
            </a:r>
            <a:r>
              <a:rPr lang="en-US" altLang="en-US" sz="2000" dirty="0"/>
              <a:t>, because we must store 16 of these pointers-to-doubles, it makes sense that we store these </a:t>
            </a:r>
            <a:r>
              <a:rPr lang="en-US" altLang="en-US" sz="2000" dirty="0" smtClean="0"/>
              <a:t>in an </a:t>
            </a:r>
            <a:r>
              <a:rPr lang="en-US" altLang="en-US" sz="2000" dirty="0"/>
              <a:t>array</a:t>
            </a:r>
          </a:p>
          <a:p>
            <a:pPr marL="0" indent="0">
              <a:buNone/>
            </a:pPr>
            <a:endParaRPr lang="en-US" altLang="en-US" dirty="0"/>
          </a:p>
          <a:p>
            <a:pPr marL="400050" lvl="1" indent="0">
              <a:buNone/>
            </a:pPr>
            <a:r>
              <a:rPr lang="en-US" altLang="en-US" sz="2000" dirty="0" smtClean="0"/>
              <a:t>What </a:t>
            </a:r>
            <a:r>
              <a:rPr lang="en-US" altLang="en-US" sz="2000" dirty="0"/>
              <a:t>is the declaration</a:t>
            </a:r>
            <a:br>
              <a:rPr lang="en-US" altLang="en-US" sz="2000" dirty="0"/>
            </a:br>
            <a:r>
              <a:rPr lang="en-US" altLang="en-US" sz="2000" dirty="0"/>
              <a:t>of this array?</a:t>
            </a:r>
          </a:p>
          <a:p>
            <a:pPr marL="0" indent="0">
              <a:buNone/>
            </a:pPr>
            <a:endParaRPr lang="en-US" altLang="en-US" sz="2400" dirty="0" smtClean="0"/>
          </a:p>
          <a:p>
            <a:pPr marL="400050" lvl="1" indent="0">
              <a:buNone/>
            </a:pPr>
            <a:r>
              <a:rPr lang="en-US" altLang="en-US" sz="2000" dirty="0" smtClean="0"/>
              <a:t>Well</a:t>
            </a:r>
            <a:r>
              <a:rPr lang="en-US" altLang="en-US" sz="2000" dirty="0"/>
              <a:t>, we must store a</a:t>
            </a:r>
            <a:br>
              <a:rPr lang="en-US" altLang="en-US" sz="2000" dirty="0"/>
            </a:br>
            <a:r>
              <a:rPr lang="en-US" altLang="en-US" sz="2000" dirty="0"/>
              <a:t>   </a:t>
            </a:r>
            <a:r>
              <a:rPr lang="en-US" altLang="en-US" sz="2400" i="1" dirty="0"/>
              <a:t>pointer to a pointer to a double</a:t>
            </a:r>
          </a:p>
          <a:p>
            <a:pPr marL="0" indent="0">
              <a:buNone/>
            </a:pPr>
            <a:endParaRPr lang="en-US" altLang="en-US" sz="2400" dirty="0" smtClean="0"/>
          </a:p>
          <a:p>
            <a:pPr marL="400050" lvl="1" indent="0">
              <a:buNone/>
            </a:pPr>
            <a:r>
              <a:rPr lang="en-US" altLang="en-US" sz="2000" dirty="0" smtClean="0"/>
              <a:t>That </a:t>
            </a:r>
            <a:r>
              <a:rPr lang="en-US" altLang="en-US" sz="2000" dirty="0"/>
              <a:t>is:</a:t>
            </a:r>
            <a:r>
              <a:rPr lang="en-US" altLang="en-US" sz="2000" i="1" dirty="0"/>
              <a:t>  </a:t>
            </a:r>
            <a:r>
              <a:rPr lang="en-US" altLang="en-US" sz="2000" dirty="0">
                <a:latin typeface="Consolas" panose="020B0609020204030204" pitchFamily="49" charset="0"/>
                <a:cs typeface="Consolas" panose="020B0609020204030204" pitchFamily="49" charset="0"/>
              </a:rPr>
              <a:t>double **</a:t>
            </a:r>
          </a:p>
        </p:txBody>
      </p:sp>
    </p:spTree>
    <p:extLst>
      <p:ext uri="{BB962C8B-B14F-4D97-AF65-F5344CB8AC3E}">
        <p14:creationId xmlns:p14="http://schemas.microsoft.com/office/powerpoint/2010/main" val="14301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60" name="Picture 4"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638" y="2930525"/>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025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0259" name="Rectangle 3"/>
          <p:cNvSpPr>
            <a:spLocks noGrp="1" noChangeArrowheads="1"/>
          </p:cNvSpPr>
          <p:nvPr>
            <p:ph type="body" idx="1"/>
          </p:nvPr>
        </p:nvSpPr>
        <p:spPr/>
        <p:txBody>
          <a:bodyPr>
            <a:normAutofit/>
          </a:bodyPr>
          <a:lstStyle/>
          <a:p>
            <a:pPr marL="400050" lvl="1" indent="0">
              <a:buNone/>
            </a:pPr>
            <a:r>
              <a:rPr lang="en-US" altLang="en-US" sz="2000" dirty="0"/>
              <a:t>Thus, the address of the first array must be declared to be:</a:t>
            </a:r>
          </a:p>
          <a:p>
            <a:pPr lvl="1">
              <a:buFontTx/>
              <a:buNone/>
            </a:pPr>
            <a:r>
              <a:rPr lang="en-US" altLang="en-US" sz="2000" b="1" dirty="0">
                <a:latin typeface="Courier New" pitchFamily="49" charset="0"/>
              </a:rPr>
              <a:t>double **matrix;</a:t>
            </a:r>
          </a:p>
        </p:txBody>
      </p:sp>
    </p:spTree>
    <p:extLst>
      <p:ext uri="{BB962C8B-B14F-4D97-AF65-F5344CB8AC3E}">
        <p14:creationId xmlns:p14="http://schemas.microsoft.com/office/powerpoint/2010/main" val="789713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4355" name="Rectangle 3"/>
          <p:cNvSpPr>
            <a:spLocks noGrp="1" noChangeArrowheads="1"/>
          </p:cNvSpPr>
          <p:nvPr>
            <p:ph type="body" idx="1"/>
          </p:nvPr>
        </p:nvSpPr>
        <p:spPr/>
        <p:txBody>
          <a:bodyPr/>
          <a:lstStyle/>
          <a:p>
            <a:pPr marL="400050" lvl="1" indent="0">
              <a:buNone/>
            </a:pPr>
            <a:r>
              <a:rPr lang="en-US" altLang="en-US" sz="2000" dirty="0" smtClean="0"/>
              <a:t>The </a:t>
            </a:r>
            <a:r>
              <a:rPr lang="en-US" altLang="en-US" sz="2000" dirty="0"/>
              <a:t>next question is memory allocation</a:t>
            </a:r>
          </a:p>
          <a:p>
            <a:pPr lvl="1"/>
            <a:endParaRPr lang="en-US" altLang="en-US" sz="2000" dirty="0" smtClean="0"/>
          </a:p>
          <a:p>
            <a:pPr marL="400050" lvl="1" indent="0">
              <a:buNone/>
            </a:pPr>
            <a:r>
              <a:rPr lang="en-US" altLang="en-US" sz="2000" dirty="0" smtClean="0"/>
              <a:t>First</a:t>
            </a:r>
            <a:r>
              <a:rPr lang="en-US" altLang="en-US" sz="2000" dirty="0"/>
              <a:t>, we must allocate the memory for the array of pointers to doubles:</a:t>
            </a:r>
          </a:p>
          <a:p>
            <a:pPr lvl="1">
              <a:buFontTx/>
              <a:buNone/>
            </a:pPr>
            <a:r>
              <a:rPr lang="en-US" altLang="en-US" dirty="0"/>
              <a:t>	</a:t>
            </a:r>
            <a:r>
              <a:rPr lang="en-US" altLang="en-US" b="1" dirty="0">
                <a:latin typeface="Courier New" pitchFamily="49" charset="0"/>
              </a:rPr>
              <a:t>matrix = new double * [16];</a:t>
            </a:r>
            <a:endParaRPr lang="en-US" altLang="en-US" dirty="0"/>
          </a:p>
        </p:txBody>
      </p:sp>
      <p:pic>
        <p:nvPicPr>
          <p:cNvPr id="484356" name="Picture 4" descr="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364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5379" name="Rectangle 3"/>
          <p:cNvSpPr>
            <a:spLocks noGrp="1" noChangeArrowheads="1"/>
          </p:cNvSpPr>
          <p:nvPr>
            <p:ph type="body" idx="1"/>
          </p:nvPr>
        </p:nvSpPr>
        <p:spPr/>
        <p:txBody>
          <a:bodyPr/>
          <a:lstStyle/>
          <a:p>
            <a:pPr marL="400050" lvl="1" indent="0">
              <a:buNone/>
            </a:pPr>
            <a:r>
              <a:rPr lang="en-US" altLang="en-US" sz="2000" dirty="0"/>
              <a:t>Next, to each entry of this matrix, we must assign the memory allocated for an array of </a:t>
            </a:r>
            <a:r>
              <a:rPr lang="en-US" altLang="en-US" sz="2000" dirty="0" smtClean="0"/>
              <a:t>doubles</a:t>
            </a:r>
          </a:p>
          <a:p>
            <a:pPr marL="400050" lvl="1" indent="0">
              <a:buNone/>
            </a:pPr>
            <a:endParaRPr lang="en-US" altLang="en-US" dirty="0"/>
          </a:p>
          <a:p>
            <a:pPr lvl="1">
              <a:buFontTx/>
              <a:buNone/>
            </a:pPr>
            <a:r>
              <a:rPr lang="en-US" altLang="en-US" dirty="0"/>
              <a:t>	</a:t>
            </a:r>
            <a:r>
              <a:rPr lang="en-US" altLang="en-US" b="1" dirty="0">
                <a:latin typeface="Courier New" pitchFamily="49" charset="0"/>
              </a:rPr>
              <a:t>for (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0; </a:t>
            </a:r>
            <a:r>
              <a:rPr lang="en-US" altLang="en-US" b="1" dirty="0" err="1">
                <a:latin typeface="Courier New" pitchFamily="49" charset="0"/>
              </a:rPr>
              <a:t>i</a:t>
            </a:r>
            <a:r>
              <a:rPr lang="en-US" altLang="en-US" b="1" dirty="0">
                <a:latin typeface="Courier New" pitchFamily="49" charset="0"/>
              </a:rPr>
              <a:t> &lt; 16; ++</a:t>
            </a:r>
            <a:r>
              <a:rPr lang="en-US" altLang="en-US" b="1" dirty="0" err="1">
                <a:latin typeface="Courier New" pitchFamily="49" charset="0"/>
              </a:rPr>
              <a:t>i</a:t>
            </a:r>
            <a:r>
              <a:rPr lang="en-US" altLang="en-US" b="1" dirty="0">
                <a:latin typeface="Courier New" pitchFamily="49" charset="0"/>
              </a:rPr>
              <a:t> ) {</a:t>
            </a:r>
          </a:p>
          <a:p>
            <a:pPr lvl="1">
              <a:buFontTx/>
              <a:buNone/>
            </a:pPr>
            <a:r>
              <a:rPr lang="en-US" altLang="en-US" b="1" dirty="0">
                <a:latin typeface="Courier New" pitchFamily="49" charset="0"/>
              </a:rPr>
              <a:t>     matrix[</a:t>
            </a:r>
            <a:r>
              <a:rPr lang="en-US" altLang="en-US" b="1" dirty="0" err="1">
                <a:latin typeface="Courier New" pitchFamily="49" charset="0"/>
              </a:rPr>
              <a:t>i</a:t>
            </a:r>
            <a:r>
              <a:rPr lang="en-US" altLang="en-US" b="1" dirty="0">
                <a:latin typeface="Courier New" pitchFamily="49" charset="0"/>
              </a:rPr>
              <a:t>] = new double[16];</a:t>
            </a:r>
          </a:p>
          <a:p>
            <a:pPr lvl="1">
              <a:buFontTx/>
              <a:buNone/>
            </a:pPr>
            <a:r>
              <a:rPr lang="en-US" altLang="en-US" b="1" dirty="0">
                <a:latin typeface="Courier New" pitchFamily="49" charset="0"/>
              </a:rPr>
              <a:t> }</a:t>
            </a:r>
            <a:endParaRPr lang="en-US" altLang="en-US" dirty="0"/>
          </a:p>
        </p:txBody>
      </p:sp>
      <p:pic>
        <p:nvPicPr>
          <p:cNvPr id="485380" name="Picture 4" descr="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1" name="Picture 5" descr="d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2" name="Picture 6" descr="d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pic>
        <p:nvPicPr>
          <p:cNvPr id="485383" name="Picture 7" descr="d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063" y="4137025"/>
            <a:ext cx="3095625"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4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53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5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4595" name="Rectangle 3"/>
          <p:cNvSpPr>
            <a:spLocks noGrp="1" noChangeArrowheads="1"/>
          </p:cNvSpPr>
          <p:nvPr>
            <p:ph type="body" idx="1"/>
          </p:nvPr>
        </p:nvSpPr>
        <p:spPr/>
        <p:txBody>
          <a:bodyPr>
            <a:normAutofit/>
          </a:bodyPr>
          <a:lstStyle/>
          <a:p>
            <a:pPr marL="400050" lvl="1" indent="0">
              <a:buNone/>
            </a:pPr>
            <a:r>
              <a:rPr lang="en-US" altLang="en-US" sz="2000" dirty="0" smtClean="0"/>
              <a:t>Accessing </a:t>
            </a:r>
            <a:r>
              <a:rPr lang="en-US" altLang="en-US" sz="2000" dirty="0"/>
              <a:t>a matrix is done through a double index, </a:t>
            </a:r>
            <a:r>
              <a:rPr lang="en-US" altLang="en-US" sz="2000" i="1" dirty="0"/>
              <a:t>e</a:t>
            </a:r>
            <a:r>
              <a:rPr lang="en-US" altLang="en-US" sz="2000" dirty="0"/>
              <a:t>.</a:t>
            </a:r>
            <a:r>
              <a:rPr lang="en-US" altLang="en-US" sz="2000" i="1" dirty="0"/>
              <a:t>g</a:t>
            </a:r>
            <a:r>
              <a:rPr lang="en-US" altLang="en-US" sz="2000" dirty="0"/>
              <a:t>., </a:t>
            </a:r>
            <a:r>
              <a:rPr lang="en-US" altLang="en-US" sz="2000" b="1" dirty="0">
                <a:latin typeface="Consolas" panose="020B0609020204030204" pitchFamily="49" charset="0"/>
                <a:cs typeface="Consolas" panose="020B0609020204030204" pitchFamily="49" charset="0"/>
              </a:rPr>
              <a:t>matrix[3][4]</a:t>
            </a:r>
            <a:endParaRPr lang="en-US" altLang="en-US" sz="1600" dirty="0">
              <a:latin typeface="Consolas" panose="020B0609020204030204" pitchFamily="49" charset="0"/>
              <a:cs typeface="Consolas" panose="020B0609020204030204" pitchFamily="49" charset="0"/>
            </a:endParaRPr>
          </a:p>
          <a:p>
            <a:pPr marL="400050" lvl="1" indent="0">
              <a:buNone/>
            </a:pPr>
            <a:endParaRPr lang="en-US" altLang="en-US" sz="2000" dirty="0" smtClean="0"/>
          </a:p>
          <a:p>
            <a:pPr marL="400050" lvl="1" indent="0">
              <a:buNone/>
            </a:pPr>
            <a:r>
              <a:rPr lang="en-US" altLang="en-US" sz="2000" dirty="0" smtClean="0"/>
              <a:t>You </a:t>
            </a:r>
            <a:r>
              <a:rPr lang="en-US" altLang="en-US" sz="2000" dirty="0"/>
              <a:t>can interpret this as </a:t>
            </a:r>
            <a:r>
              <a:rPr lang="en-US" altLang="en-US" sz="2000" b="1" dirty="0">
                <a:latin typeface="Consolas" panose="020B0609020204030204" pitchFamily="49" charset="0"/>
                <a:cs typeface="Consolas" panose="020B0609020204030204" pitchFamily="49" charset="0"/>
              </a:rPr>
              <a:t>(matrix[3])[4</a:t>
            </a:r>
            <a:r>
              <a:rPr lang="en-US" altLang="en-US" sz="2000" b="1" dirty="0" smtClean="0">
                <a:latin typeface="Consolas" panose="020B0609020204030204" pitchFamily="49" charset="0"/>
                <a:cs typeface="Consolas" panose="020B0609020204030204" pitchFamily="49" charset="0"/>
              </a:rPr>
              <a:t>]</a:t>
            </a:r>
            <a:endParaRPr lang="en-US" altLang="en-US"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8464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5619" name="Rectangle 3"/>
          <p:cNvSpPr>
            <a:spLocks noGrp="1" noChangeArrowheads="1"/>
          </p:cNvSpPr>
          <p:nvPr>
            <p:ph type="body" idx="1"/>
          </p:nvPr>
        </p:nvSpPr>
        <p:spPr/>
        <p:txBody>
          <a:bodyPr>
            <a:normAutofit/>
          </a:bodyPr>
          <a:lstStyle/>
          <a:p>
            <a:pPr marL="400050" lvl="1" indent="0">
              <a:buNone/>
            </a:pPr>
            <a:r>
              <a:rPr lang="en-US" altLang="en-US" sz="2000" dirty="0"/>
              <a:t>Recall that in </a:t>
            </a:r>
            <a:r>
              <a:rPr lang="en-US" altLang="en-US" sz="2000" b="1" dirty="0">
                <a:latin typeface="Consolas" panose="020B0609020204030204" pitchFamily="49" charset="0"/>
                <a:cs typeface="Consolas" panose="020B0609020204030204" pitchFamily="49" charset="0"/>
              </a:rPr>
              <a:t>matrix[3][4]</a:t>
            </a:r>
            <a:r>
              <a:rPr lang="en-US" altLang="en-US" sz="2000" dirty="0"/>
              <a:t>, the variable </a:t>
            </a:r>
            <a:r>
              <a:rPr lang="en-US" altLang="en-US" sz="2000" dirty="0">
                <a:latin typeface="Consolas" panose="020B0609020204030204" pitchFamily="49" charset="0"/>
                <a:cs typeface="Consolas" panose="020B0609020204030204" pitchFamily="49" charset="0"/>
              </a:rPr>
              <a:t>matrix</a:t>
            </a:r>
            <a:r>
              <a:rPr lang="en-US" altLang="en-US" sz="2000" dirty="0"/>
              <a:t> is a pointer-to-a-pointer-to-a-double:</a:t>
            </a:r>
          </a:p>
        </p:txBody>
      </p:sp>
      <p:pic>
        <p:nvPicPr>
          <p:cNvPr id="495620" name="Picture 4" descr="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07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7667" name="Rectangle 3"/>
          <p:cNvSpPr>
            <a:spLocks noGrp="1" noChangeArrowheads="1"/>
          </p:cNvSpPr>
          <p:nvPr>
            <p:ph type="body" idx="1"/>
          </p:nvPr>
        </p:nvSpPr>
        <p:spPr/>
        <p:txBody>
          <a:bodyPr>
            <a:normAutofit/>
          </a:bodyPr>
          <a:lstStyle/>
          <a:p>
            <a:pPr marL="400050" lvl="1" indent="0">
              <a:buNone/>
            </a:pPr>
            <a:r>
              <a:rPr lang="en-US" altLang="en-US" sz="2000" dirty="0" smtClean="0"/>
              <a:t>Therefore</a:t>
            </a:r>
            <a:r>
              <a:rPr lang="en-US" altLang="en-US" sz="2000" dirty="0"/>
              <a:t>,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dirty="0"/>
              <a:t> is a pointer-to-a-double:</a:t>
            </a:r>
          </a:p>
        </p:txBody>
      </p:sp>
      <p:pic>
        <p:nvPicPr>
          <p:cNvPr id="497668" name="Picture 4" descr="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71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6643" name="Rectangle 3"/>
          <p:cNvSpPr>
            <a:spLocks noGrp="1" noChangeArrowheads="1"/>
          </p:cNvSpPr>
          <p:nvPr>
            <p:ph type="body" idx="1"/>
          </p:nvPr>
        </p:nvSpPr>
        <p:spPr/>
        <p:txBody>
          <a:bodyPr>
            <a:normAutofit/>
          </a:bodyPr>
          <a:lstStyle/>
          <a:p>
            <a:pPr marL="400050" lvl="1" indent="0">
              <a:buNone/>
            </a:pPr>
            <a:r>
              <a:rPr lang="en-US" altLang="en-US" sz="2000" dirty="0" smtClean="0"/>
              <a:t>And </a:t>
            </a:r>
            <a:r>
              <a:rPr lang="en-US" altLang="en-US" sz="2000" dirty="0"/>
              <a:t>consequently, </a:t>
            </a:r>
            <a:r>
              <a:rPr lang="en-US" altLang="en-US" sz="2000" b="1" dirty="0">
                <a:solidFill>
                  <a:srgbClr val="CC0099"/>
                </a:solidFill>
                <a:latin typeface="Consolas" panose="020B0609020204030204" pitchFamily="49" charset="0"/>
                <a:cs typeface="Consolas" panose="020B0609020204030204" pitchFamily="49" charset="0"/>
              </a:rPr>
              <a:t>matrix</a:t>
            </a:r>
            <a:r>
              <a:rPr lang="en-US" altLang="en-US" sz="2000" b="1" dirty="0">
                <a:latin typeface="Consolas" panose="020B0609020204030204" pitchFamily="49" charset="0"/>
                <a:cs typeface="Consolas" panose="020B0609020204030204" pitchFamily="49" charset="0"/>
              </a:rPr>
              <a:t>[</a:t>
            </a:r>
            <a:r>
              <a:rPr lang="en-US" altLang="en-US" sz="2000" b="1" dirty="0">
                <a:solidFill>
                  <a:srgbClr val="FF0000"/>
                </a:solidFill>
                <a:latin typeface="Consolas" panose="020B0609020204030204" pitchFamily="49" charset="0"/>
                <a:cs typeface="Consolas" panose="020B0609020204030204" pitchFamily="49" charset="0"/>
              </a:rPr>
              <a:t>3</a:t>
            </a:r>
            <a:r>
              <a:rPr lang="en-US" altLang="en-US" sz="2000" b="1" dirty="0">
                <a:latin typeface="Consolas" panose="020B0609020204030204" pitchFamily="49" charset="0"/>
                <a:cs typeface="Consolas" panose="020B0609020204030204" pitchFamily="49" charset="0"/>
              </a:rPr>
              <a:t>][</a:t>
            </a:r>
            <a:r>
              <a:rPr lang="en-US" altLang="en-US" sz="2000" b="1" dirty="0">
                <a:solidFill>
                  <a:schemeClr val="hlink"/>
                </a:solidFill>
                <a:latin typeface="Consolas" panose="020B0609020204030204" pitchFamily="49" charset="0"/>
                <a:cs typeface="Consolas" panose="020B0609020204030204" pitchFamily="49" charset="0"/>
              </a:rPr>
              <a:t>4</a:t>
            </a:r>
            <a:r>
              <a:rPr lang="en-US" altLang="en-US" sz="2000" b="1" dirty="0">
                <a:latin typeface="Consolas" panose="020B0609020204030204" pitchFamily="49" charset="0"/>
                <a:cs typeface="Consolas" panose="020B0609020204030204" pitchFamily="49" charset="0"/>
              </a:rPr>
              <a:t>]</a:t>
            </a:r>
            <a:r>
              <a:rPr lang="en-US" altLang="en-US" sz="2000" dirty="0"/>
              <a:t> is a double:</a:t>
            </a:r>
          </a:p>
          <a:p>
            <a:endParaRPr lang="en-US" altLang="en-US" sz="2400" dirty="0"/>
          </a:p>
        </p:txBody>
      </p:sp>
      <p:pic>
        <p:nvPicPr>
          <p:cNvPr id="496644" name="Picture 4" descr="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46425"/>
            <a:ext cx="410051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8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normAutofit/>
          </a:bodyPr>
          <a:lstStyle/>
          <a:p>
            <a:r>
              <a:rPr lang="en-US" altLang="en-US" dirty="0" smtClean="0"/>
              <a:t>Outline</a:t>
            </a:r>
            <a:endParaRPr lang="en-US" altLang="en-US" dirty="0"/>
          </a:p>
        </p:txBody>
      </p:sp>
      <p:sp>
        <p:nvSpPr>
          <p:cNvPr id="465923" name="Rectangle 3"/>
          <p:cNvSpPr>
            <a:spLocks noGrp="1" noChangeArrowheads="1"/>
          </p:cNvSpPr>
          <p:nvPr>
            <p:ph type="body" idx="1"/>
          </p:nvPr>
        </p:nvSpPr>
        <p:spPr/>
        <p:txBody>
          <a:bodyPr/>
          <a:lstStyle/>
          <a:p>
            <a:r>
              <a:rPr lang="en-US" altLang="en-US" dirty="0"/>
              <a:t>In this topic, we will cover the representation of graphs on a computer</a:t>
            </a:r>
          </a:p>
          <a:p>
            <a:r>
              <a:rPr lang="en-US" altLang="en-US" dirty="0"/>
              <a:t>We will examine:</a:t>
            </a:r>
          </a:p>
          <a:p>
            <a:pPr lvl="1"/>
            <a:r>
              <a:rPr lang="en-US" altLang="en-US" dirty="0"/>
              <a:t>an adjacency matrix representation</a:t>
            </a:r>
          </a:p>
          <a:p>
            <a:pPr lvl="1"/>
            <a:r>
              <a:rPr lang="en-US" altLang="en-US" dirty="0"/>
              <a:t>smaller representations and pointer arithmetic</a:t>
            </a:r>
          </a:p>
          <a:p>
            <a:pPr lvl="1"/>
            <a:r>
              <a:rPr lang="en-US" altLang="en-US" dirty="0"/>
              <a:t>sparse matrices and linked lists</a:t>
            </a:r>
          </a:p>
        </p:txBody>
      </p:sp>
    </p:spTree>
    <p:extLst>
      <p:ext uri="{BB962C8B-B14F-4D97-AF65-F5344CB8AC3E}">
        <p14:creationId xmlns:p14="http://schemas.microsoft.com/office/powerpoint/2010/main" val="4168865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a:bodyPr>
          <a:lstStyle/>
          <a:p>
            <a:r>
              <a:rPr lang="en-US" altLang="en-US" dirty="0" smtClean="0"/>
              <a:t>C</a:t>
            </a:r>
            <a:r>
              <a:rPr lang="en-US" altLang="en-US" dirty="0"/>
              <a:t>++ Notation Warning</a:t>
            </a:r>
          </a:p>
        </p:txBody>
      </p:sp>
      <p:sp>
        <p:nvSpPr>
          <p:cNvPr id="493571" name="Rectangle 3"/>
          <p:cNvSpPr>
            <a:spLocks noGrp="1" noChangeArrowheads="1"/>
          </p:cNvSpPr>
          <p:nvPr>
            <p:ph type="body" idx="1"/>
          </p:nvPr>
        </p:nvSpPr>
        <p:spPr/>
        <p:txBody>
          <a:bodyPr/>
          <a:lstStyle/>
          <a:p>
            <a:pPr marL="400050" lvl="1" indent="0">
              <a:buNone/>
            </a:pPr>
            <a:r>
              <a:rPr lang="en-US" altLang="en-US" sz="2000" dirty="0" smtClean="0"/>
              <a:t>Do </a:t>
            </a:r>
            <a:r>
              <a:rPr lang="en-US" altLang="en-US" sz="2000" dirty="0"/>
              <a:t>not use </a:t>
            </a:r>
            <a:r>
              <a:rPr lang="en-US" altLang="en-US" sz="2000" b="1" dirty="0">
                <a:latin typeface="Consolas" panose="020B0609020204030204" pitchFamily="49" charset="0"/>
                <a:cs typeface="Consolas" panose="020B0609020204030204" pitchFamily="49" charset="0"/>
              </a:rPr>
              <a:t>matrix[3, 4]</a:t>
            </a:r>
            <a:r>
              <a:rPr lang="en-US" altLang="en-US" sz="2000" dirty="0"/>
              <a:t> because:</a:t>
            </a:r>
          </a:p>
          <a:p>
            <a:pPr lvl="1"/>
            <a:r>
              <a:rPr lang="en-US" altLang="en-US" dirty="0"/>
              <a:t>in C++, the comma operator evaluates the operands in order from left-to-right</a:t>
            </a:r>
          </a:p>
          <a:p>
            <a:pPr lvl="1"/>
            <a:r>
              <a:rPr lang="en-US" altLang="en-US" dirty="0"/>
              <a:t>the </a:t>
            </a:r>
            <a:r>
              <a:rPr lang="en-US" altLang="en-US" i="1" dirty="0"/>
              <a:t>value</a:t>
            </a:r>
            <a:r>
              <a:rPr lang="en-US" altLang="en-US" dirty="0"/>
              <a:t> is the last one</a:t>
            </a:r>
          </a:p>
          <a:p>
            <a:pPr marL="0" indent="0">
              <a:buNone/>
            </a:pPr>
            <a:endParaRPr lang="en-US" altLang="en-US" dirty="0" smtClean="0"/>
          </a:p>
          <a:p>
            <a:pPr marL="400050" lvl="1" indent="0">
              <a:buNone/>
            </a:pPr>
            <a:r>
              <a:rPr lang="en-US" altLang="en-US" sz="2000" dirty="0" smtClean="0"/>
              <a:t>Therefore</a:t>
            </a:r>
            <a:r>
              <a:rPr lang="en-US" altLang="en-US" sz="2000" dirty="0"/>
              <a:t>, </a:t>
            </a:r>
            <a:r>
              <a:rPr lang="en-US" altLang="en-US" sz="2000" b="1" dirty="0">
                <a:latin typeface="Consolas" panose="020B0609020204030204" pitchFamily="49" charset="0"/>
                <a:cs typeface="Consolas" panose="020B0609020204030204" pitchFamily="49" charset="0"/>
              </a:rPr>
              <a:t>matrix[3, 4]</a:t>
            </a:r>
            <a:r>
              <a:rPr lang="en-US" altLang="en-US" sz="2000" dirty="0"/>
              <a:t> is equivalent to calling </a:t>
            </a:r>
            <a:r>
              <a:rPr lang="en-US" altLang="en-US" sz="2000" b="1" dirty="0">
                <a:latin typeface="Consolas" panose="020B0609020204030204" pitchFamily="49" charset="0"/>
                <a:cs typeface="Consolas" panose="020B0609020204030204" pitchFamily="49" charset="0"/>
              </a:rPr>
              <a:t>matrix[4]</a:t>
            </a:r>
            <a:endParaRPr lang="en-US" altLang="en-US" sz="2000" dirty="0">
              <a:latin typeface="Consolas" panose="020B0609020204030204" pitchFamily="49" charset="0"/>
              <a:cs typeface="Consolas" panose="020B0609020204030204" pitchFamily="49" charset="0"/>
            </a:endParaRPr>
          </a:p>
          <a:p>
            <a:pPr marL="0" indent="0">
              <a:buNone/>
            </a:pPr>
            <a:endParaRPr lang="en-US" altLang="en-US" sz="2400" dirty="0" smtClean="0"/>
          </a:p>
          <a:p>
            <a:pPr marL="400050" lvl="1" indent="0">
              <a:buNone/>
            </a:pPr>
            <a:r>
              <a:rPr lang="en-US" altLang="en-US" sz="2000" dirty="0" smtClean="0"/>
              <a:t>Try </a:t>
            </a:r>
            <a:r>
              <a:rPr lang="en-US" altLang="en-US" sz="2000" dirty="0"/>
              <a:t>it:</a:t>
            </a:r>
          </a:p>
          <a:p>
            <a:pPr lvl="1">
              <a:buFontTx/>
              <a:buNone/>
            </a:pPr>
            <a:r>
              <a:rPr lang="en-US" altLang="en-US" b="1" dirty="0">
                <a:latin typeface="Courier New" pitchFamily="49" charset="0"/>
              </a:rPr>
              <a:t>		</a:t>
            </a:r>
            <a:r>
              <a:rPr lang="en-US" altLang="en-US" b="1" dirty="0" err="1">
                <a:latin typeface="Courier New" pitchFamily="49" charset="0"/>
              </a:rPr>
              <a:t>int</a:t>
            </a:r>
            <a:r>
              <a:rPr lang="en-US" altLang="en-US" b="1" dirty="0">
                <a:latin typeface="Courier New" pitchFamily="49" charset="0"/>
              </a:rPr>
              <a:t> </a:t>
            </a:r>
            <a:r>
              <a:rPr lang="en-US" altLang="en-US" b="1" dirty="0" err="1">
                <a:latin typeface="Courier New" pitchFamily="49" charset="0"/>
              </a:rPr>
              <a:t>i</a:t>
            </a:r>
            <a:r>
              <a:rPr lang="en-US" altLang="en-US" b="1" dirty="0">
                <a:latin typeface="Courier New" pitchFamily="49" charset="0"/>
              </a:rPr>
              <a:t> = (3, 4);</a:t>
            </a:r>
          </a:p>
          <a:p>
            <a:pPr lvl="1">
              <a:buFontTx/>
              <a:buNone/>
            </a:pPr>
            <a:r>
              <a:rPr lang="en-US" altLang="en-US" b="1" dirty="0">
                <a:latin typeface="Courier New" pitchFamily="49" charset="0"/>
              </a:rPr>
              <a:t>		</a:t>
            </a:r>
            <a:r>
              <a:rPr lang="en-US" altLang="en-US" b="1" dirty="0" err="1">
                <a:latin typeface="Courier New" pitchFamily="49" charset="0"/>
              </a:rPr>
              <a:t>cout</a:t>
            </a:r>
            <a:r>
              <a:rPr lang="en-US" altLang="en-US" b="1" dirty="0">
                <a:latin typeface="Courier New" pitchFamily="49" charset="0"/>
              </a:rPr>
              <a:t> &lt;&lt; </a:t>
            </a:r>
            <a:r>
              <a:rPr lang="en-US" altLang="en-US" b="1" dirty="0" err="1">
                <a:latin typeface="Courier New" pitchFamily="49" charset="0"/>
              </a:rPr>
              <a:t>i</a:t>
            </a:r>
            <a:r>
              <a:rPr lang="en-US" altLang="en-US" b="1" dirty="0">
                <a:latin typeface="Courier New" pitchFamily="49" charset="0"/>
              </a:rPr>
              <a:t> &lt;&lt; </a:t>
            </a:r>
            <a:r>
              <a:rPr lang="en-US" altLang="en-US" b="1" dirty="0" err="1">
                <a:latin typeface="Courier New" pitchFamily="49" charset="0"/>
              </a:rPr>
              <a:t>endl</a:t>
            </a:r>
            <a:r>
              <a:rPr lang="en-US" altLang="en-US" b="1" dirty="0">
                <a:latin typeface="Courier New" pitchFamily="49" charset="0"/>
              </a:rPr>
              <a:t>;</a:t>
            </a:r>
          </a:p>
        </p:txBody>
      </p:sp>
    </p:spTree>
    <p:extLst>
      <p:ext uri="{BB962C8B-B14F-4D97-AF65-F5344CB8AC3E}">
        <p14:creationId xmlns:p14="http://schemas.microsoft.com/office/powerpoint/2010/main" val="651365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a:bodyPr>
          <a:lstStyle/>
          <a:p>
            <a:r>
              <a:rPr lang="en-US" altLang="en-US" dirty="0" smtClean="0"/>
              <a:t>C</a:t>
            </a:r>
            <a:r>
              <a:rPr lang="en-US" altLang="en-US" dirty="0"/>
              <a:t>++ Notation Warning</a:t>
            </a:r>
          </a:p>
        </p:txBody>
      </p:sp>
      <p:sp>
        <p:nvSpPr>
          <p:cNvPr id="534531" name="Rectangle 3"/>
          <p:cNvSpPr>
            <a:spLocks noGrp="1" noChangeArrowheads="1"/>
          </p:cNvSpPr>
          <p:nvPr>
            <p:ph type="body" idx="1"/>
          </p:nvPr>
        </p:nvSpPr>
        <p:spPr/>
        <p:txBody>
          <a:bodyPr/>
          <a:lstStyle/>
          <a:p>
            <a:pPr marL="400050" lvl="1" indent="0">
              <a:buNone/>
            </a:pPr>
            <a:r>
              <a:rPr lang="en-US" altLang="en-US" sz="2000" dirty="0"/>
              <a:t>Many things will compile if you try to use this notation:</a:t>
            </a:r>
          </a:p>
          <a:p>
            <a:pPr lvl="1">
              <a:buFontTx/>
              <a:buNone/>
            </a:pPr>
            <a:r>
              <a:rPr lang="en-US" altLang="en-US" b="1" dirty="0" smtClean="0">
                <a:latin typeface="Courier New" pitchFamily="49" charset="0"/>
              </a:rPr>
              <a:t>	</a:t>
            </a:r>
            <a:r>
              <a:rPr lang="en-US" altLang="en-US" b="1" dirty="0">
                <a:latin typeface="Courier New" pitchFamily="49" charset="0"/>
              </a:rPr>
              <a:t>	</a:t>
            </a:r>
            <a:r>
              <a:rPr lang="en-US" altLang="en-US" dirty="0">
                <a:latin typeface="Consolas" panose="020B0609020204030204" pitchFamily="49" charset="0"/>
                <a:cs typeface="Consolas" panose="020B0609020204030204" pitchFamily="49" charset="0"/>
              </a:rPr>
              <a:t>matrix = new double[N, N];</a:t>
            </a:r>
          </a:p>
          <a:p>
            <a:pPr>
              <a:buFontTx/>
              <a:buNone/>
            </a:pPr>
            <a:r>
              <a:rPr lang="en-US" altLang="en-US" dirty="0"/>
              <a:t>	will allocate an array of </a:t>
            </a:r>
            <a:r>
              <a:rPr lang="en-US" altLang="en-US" i="1" dirty="0">
                <a:latin typeface="Times New Roman" pitchFamily="18" charset="0"/>
              </a:rPr>
              <a:t>N</a:t>
            </a:r>
            <a:r>
              <a:rPr lang="en-US" altLang="en-US" dirty="0"/>
              <a:t> doubles, just like:</a:t>
            </a:r>
          </a:p>
          <a:p>
            <a:pPr>
              <a:buFontTx/>
              <a:buNone/>
            </a:pPr>
            <a:r>
              <a:rPr lang="en-US" altLang="en-US" sz="2800" dirty="0"/>
              <a:t>	</a:t>
            </a:r>
            <a:r>
              <a:rPr lang="en-US" altLang="en-US" sz="2800" b="1" dirty="0">
                <a:latin typeface="Courier New" pitchFamily="49" charset="0"/>
              </a:rPr>
              <a:t>	</a:t>
            </a:r>
            <a:r>
              <a:rPr lang="en-US" altLang="en-US" b="1" dirty="0">
                <a:latin typeface="Consolas" panose="020B0609020204030204" pitchFamily="49" charset="0"/>
                <a:cs typeface="Consolas" panose="020B0609020204030204" pitchFamily="49" charset="0"/>
              </a:rPr>
              <a:t>matrix = new double[N];</a:t>
            </a:r>
          </a:p>
          <a:p>
            <a:pPr marL="0" indent="0">
              <a:buNone/>
            </a:pPr>
            <a:endParaRPr lang="en-US" altLang="en-US" dirty="0" smtClean="0"/>
          </a:p>
          <a:p>
            <a:pPr marL="400050" lvl="1" indent="0">
              <a:buNone/>
            </a:pPr>
            <a:r>
              <a:rPr lang="en-US" altLang="en-US" sz="2000" dirty="0" smtClean="0"/>
              <a:t>However</a:t>
            </a:r>
            <a:r>
              <a:rPr lang="en-US" altLang="en-US" sz="2000" dirty="0"/>
              <a:t>, this is likely not to do what you really expect...	</a:t>
            </a:r>
          </a:p>
        </p:txBody>
      </p:sp>
    </p:spTree>
    <p:extLst>
      <p:ext uri="{BB962C8B-B14F-4D97-AF65-F5344CB8AC3E}">
        <p14:creationId xmlns:p14="http://schemas.microsoft.com/office/powerpoint/2010/main" val="3006105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98691" name="Rectangle 3"/>
          <p:cNvSpPr>
            <a:spLocks noGrp="1" noChangeArrowheads="1"/>
          </p:cNvSpPr>
          <p:nvPr>
            <p:ph type="body" idx="1"/>
          </p:nvPr>
        </p:nvSpPr>
        <p:spPr/>
        <p:txBody>
          <a:bodyPr>
            <a:normAutofit/>
          </a:bodyPr>
          <a:lstStyle/>
          <a:p>
            <a:pPr marL="400050" lvl="1" indent="0">
              <a:buNone/>
            </a:pPr>
            <a:r>
              <a:rPr lang="en-US" altLang="en-US" sz="2000" dirty="0"/>
              <a:t>Now, once you’ve used the matrix, you must also delete it...</a:t>
            </a:r>
          </a:p>
        </p:txBody>
      </p:sp>
    </p:spTree>
    <p:extLst>
      <p:ext uri="{BB962C8B-B14F-4D97-AF65-F5344CB8AC3E}">
        <p14:creationId xmlns:p14="http://schemas.microsoft.com/office/powerpoint/2010/main" val="3357362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6" name="Picture 4"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538" y="3217863"/>
            <a:ext cx="4100512" cy="3451225"/>
          </a:xfrm>
          <a:prstGeom prst="rect">
            <a:avLst/>
          </a:prstGeom>
          <a:noFill/>
          <a:extLst>
            <a:ext uri="{909E8E84-426E-40DD-AFC4-6F175D3DCCD1}">
              <a14:hiddenFill xmlns:a14="http://schemas.microsoft.com/office/drawing/2010/main">
                <a:solidFill>
                  <a:srgbClr val="FFFFFF"/>
                </a:solidFill>
              </a14:hiddenFill>
            </a:ext>
          </a:extLst>
        </p:spPr>
      </p:pic>
      <p:sp>
        <p:nvSpPr>
          <p:cNvPr id="48947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489475" name="Rectangle 3"/>
          <p:cNvSpPr>
            <a:spLocks noGrp="1" noChangeArrowheads="1"/>
          </p:cNvSpPr>
          <p:nvPr>
            <p:ph type="body" idx="1"/>
          </p:nvPr>
        </p:nvSpPr>
        <p:spPr/>
        <p:txBody>
          <a:bodyPr/>
          <a:lstStyle/>
          <a:p>
            <a:pPr marL="400050" lvl="1" indent="0">
              <a:buNone/>
            </a:pPr>
            <a:r>
              <a:rPr lang="en-US" altLang="en-US" sz="2000" dirty="0"/>
              <a:t>Recall that for each call to </a:t>
            </a:r>
            <a:r>
              <a:rPr lang="en-US" altLang="en-US" sz="2000" dirty="0">
                <a:latin typeface="Consolas" panose="020B0609020204030204" pitchFamily="49" charset="0"/>
                <a:cs typeface="Consolas" panose="020B0609020204030204" pitchFamily="49" charset="0"/>
              </a:rPr>
              <a:t>new[]</a:t>
            </a:r>
            <a:r>
              <a:rPr lang="en-US" altLang="en-US" sz="2000" dirty="0"/>
              <a:t>,you must have a corresponding call to </a:t>
            </a:r>
            <a:r>
              <a:rPr lang="en-US" altLang="en-US" sz="2000" dirty="0">
                <a:latin typeface="Consolas" panose="020B0609020204030204" pitchFamily="49" charset="0"/>
                <a:cs typeface="Consolas" panose="020B0609020204030204" pitchFamily="49" charset="0"/>
              </a:rPr>
              <a:t>delete[]</a:t>
            </a:r>
            <a:r>
              <a:rPr lang="en-US" altLang="en-US" sz="2000" dirty="0"/>
              <a:t> </a:t>
            </a:r>
          </a:p>
          <a:p>
            <a:pPr marL="400050" lvl="1" indent="0">
              <a:buNone/>
            </a:pPr>
            <a:endParaRPr lang="en-US" altLang="en-US" sz="2000" dirty="0" smtClean="0"/>
          </a:p>
          <a:p>
            <a:pPr marL="400050" lvl="1" indent="0">
              <a:buNone/>
            </a:pPr>
            <a:r>
              <a:rPr lang="en-US" altLang="en-US" sz="2000" dirty="0" smtClean="0"/>
              <a:t>Therefore</a:t>
            </a:r>
            <a:r>
              <a:rPr lang="en-US" altLang="en-US" sz="2000" dirty="0"/>
              <a:t>, we must use</a:t>
            </a:r>
            <a:br>
              <a:rPr lang="en-US" altLang="en-US" sz="2000" dirty="0"/>
            </a:br>
            <a:r>
              <a:rPr lang="en-US" altLang="en-US" sz="2000" dirty="0"/>
              <a:t>a for-loop to delete the</a:t>
            </a:r>
            <a:br>
              <a:rPr lang="en-US" altLang="en-US" sz="2000" dirty="0"/>
            </a:br>
            <a:r>
              <a:rPr lang="en-US" altLang="en-US" sz="2000" dirty="0"/>
              <a:t>arrays</a:t>
            </a:r>
          </a:p>
          <a:p>
            <a:pPr lvl="1"/>
            <a:r>
              <a:rPr lang="en-US" altLang="en-US" dirty="0"/>
              <a:t>implementation up to you</a:t>
            </a:r>
          </a:p>
        </p:txBody>
      </p:sp>
      <p:sp>
        <p:nvSpPr>
          <p:cNvPr id="489477" name="Line 5"/>
          <p:cNvSpPr>
            <a:spLocks noChangeShapeType="1"/>
          </p:cNvSpPr>
          <p:nvPr/>
        </p:nvSpPr>
        <p:spPr bwMode="auto">
          <a:xfrm>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8" name="Line 6"/>
          <p:cNvSpPr>
            <a:spLocks noChangeShapeType="1"/>
          </p:cNvSpPr>
          <p:nvPr/>
        </p:nvSpPr>
        <p:spPr bwMode="auto">
          <a:xfrm flipV="1">
            <a:off x="6804025" y="3213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79" name="Line 7"/>
          <p:cNvSpPr>
            <a:spLocks noChangeShapeType="1"/>
          </p:cNvSpPr>
          <p:nvPr/>
        </p:nvSpPr>
        <p:spPr bwMode="auto">
          <a:xfrm>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0" name="Line 8"/>
          <p:cNvSpPr>
            <a:spLocks noChangeShapeType="1"/>
          </p:cNvSpPr>
          <p:nvPr/>
        </p:nvSpPr>
        <p:spPr bwMode="auto">
          <a:xfrm flipV="1">
            <a:off x="6804025" y="3429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1" name="Line 9"/>
          <p:cNvSpPr>
            <a:spLocks noChangeShapeType="1"/>
          </p:cNvSpPr>
          <p:nvPr/>
        </p:nvSpPr>
        <p:spPr bwMode="auto">
          <a:xfrm>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2" name="Line 10"/>
          <p:cNvSpPr>
            <a:spLocks noChangeShapeType="1"/>
          </p:cNvSpPr>
          <p:nvPr/>
        </p:nvSpPr>
        <p:spPr bwMode="auto">
          <a:xfrm flipV="1">
            <a:off x="6804025" y="3644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3" name="Line 11"/>
          <p:cNvSpPr>
            <a:spLocks noChangeShapeType="1"/>
          </p:cNvSpPr>
          <p:nvPr/>
        </p:nvSpPr>
        <p:spPr bwMode="auto">
          <a:xfrm>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4" name="Line 12"/>
          <p:cNvSpPr>
            <a:spLocks noChangeShapeType="1"/>
          </p:cNvSpPr>
          <p:nvPr/>
        </p:nvSpPr>
        <p:spPr bwMode="auto">
          <a:xfrm flipV="1">
            <a:off x="6804025" y="3860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5" name="Line 13"/>
          <p:cNvSpPr>
            <a:spLocks noChangeShapeType="1"/>
          </p:cNvSpPr>
          <p:nvPr/>
        </p:nvSpPr>
        <p:spPr bwMode="auto">
          <a:xfrm>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6" name="Line 14"/>
          <p:cNvSpPr>
            <a:spLocks noChangeShapeType="1"/>
          </p:cNvSpPr>
          <p:nvPr/>
        </p:nvSpPr>
        <p:spPr bwMode="auto">
          <a:xfrm flipV="1">
            <a:off x="6804025" y="4076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7" name="Line 15"/>
          <p:cNvSpPr>
            <a:spLocks noChangeShapeType="1"/>
          </p:cNvSpPr>
          <p:nvPr/>
        </p:nvSpPr>
        <p:spPr bwMode="auto">
          <a:xfrm>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8" name="Line 16"/>
          <p:cNvSpPr>
            <a:spLocks noChangeShapeType="1"/>
          </p:cNvSpPr>
          <p:nvPr/>
        </p:nvSpPr>
        <p:spPr bwMode="auto">
          <a:xfrm flipV="1">
            <a:off x="6804025" y="4292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89" name="Line 17"/>
          <p:cNvSpPr>
            <a:spLocks noChangeShapeType="1"/>
          </p:cNvSpPr>
          <p:nvPr/>
        </p:nvSpPr>
        <p:spPr bwMode="auto">
          <a:xfrm>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0" name="Line 18"/>
          <p:cNvSpPr>
            <a:spLocks noChangeShapeType="1"/>
          </p:cNvSpPr>
          <p:nvPr/>
        </p:nvSpPr>
        <p:spPr bwMode="auto">
          <a:xfrm flipV="1">
            <a:off x="6804025" y="45085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1" name="Line 19"/>
          <p:cNvSpPr>
            <a:spLocks noChangeShapeType="1"/>
          </p:cNvSpPr>
          <p:nvPr/>
        </p:nvSpPr>
        <p:spPr bwMode="auto">
          <a:xfrm>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2" name="Line 20"/>
          <p:cNvSpPr>
            <a:spLocks noChangeShapeType="1"/>
          </p:cNvSpPr>
          <p:nvPr/>
        </p:nvSpPr>
        <p:spPr bwMode="auto">
          <a:xfrm flipV="1">
            <a:off x="6804025" y="47244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3" name="Line 21"/>
          <p:cNvSpPr>
            <a:spLocks noChangeShapeType="1"/>
          </p:cNvSpPr>
          <p:nvPr/>
        </p:nvSpPr>
        <p:spPr bwMode="auto">
          <a:xfrm>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4" name="Line 22"/>
          <p:cNvSpPr>
            <a:spLocks noChangeShapeType="1"/>
          </p:cNvSpPr>
          <p:nvPr/>
        </p:nvSpPr>
        <p:spPr bwMode="auto">
          <a:xfrm flipV="1">
            <a:off x="6804025" y="49403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5" name="Line 23"/>
          <p:cNvSpPr>
            <a:spLocks noChangeShapeType="1"/>
          </p:cNvSpPr>
          <p:nvPr/>
        </p:nvSpPr>
        <p:spPr bwMode="auto">
          <a:xfrm>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6" name="Line 24"/>
          <p:cNvSpPr>
            <a:spLocks noChangeShapeType="1"/>
          </p:cNvSpPr>
          <p:nvPr/>
        </p:nvSpPr>
        <p:spPr bwMode="auto">
          <a:xfrm flipV="1">
            <a:off x="6804025" y="51562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7" name="Line 25"/>
          <p:cNvSpPr>
            <a:spLocks noChangeShapeType="1"/>
          </p:cNvSpPr>
          <p:nvPr/>
        </p:nvSpPr>
        <p:spPr bwMode="auto">
          <a:xfrm>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8" name="Line 26"/>
          <p:cNvSpPr>
            <a:spLocks noChangeShapeType="1"/>
          </p:cNvSpPr>
          <p:nvPr/>
        </p:nvSpPr>
        <p:spPr bwMode="auto">
          <a:xfrm flipV="1">
            <a:off x="6804025" y="53721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499" name="Line 27"/>
          <p:cNvSpPr>
            <a:spLocks noChangeShapeType="1"/>
          </p:cNvSpPr>
          <p:nvPr/>
        </p:nvSpPr>
        <p:spPr bwMode="auto">
          <a:xfrm>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0" name="Line 28"/>
          <p:cNvSpPr>
            <a:spLocks noChangeShapeType="1"/>
          </p:cNvSpPr>
          <p:nvPr/>
        </p:nvSpPr>
        <p:spPr bwMode="auto">
          <a:xfrm flipV="1">
            <a:off x="6804025" y="55880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1" name="Line 29"/>
          <p:cNvSpPr>
            <a:spLocks noChangeShapeType="1"/>
          </p:cNvSpPr>
          <p:nvPr/>
        </p:nvSpPr>
        <p:spPr bwMode="auto">
          <a:xfrm>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2" name="Line 30"/>
          <p:cNvSpPr>
            <a:spLocks noChangeShapeType="1"/>
          </p:cNvSpPr>
          <p:nvPr/>
        </p:nvSpPr>
        <p:spPr bwMode="auto">
          <a:xfrm flipV="1">
            <a:off x="6804025" y="58039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3" name="Line 31"/>
          <p:cNvSpPr>
            <a:spLocks noChangeShapeType="1"/>
          </p:cNvSpPr>
          <p:nvPr/>
        </p:nvSpPr>
        <p:spPr bwMode="auto">
          <a:xfrm>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4" name="Line 32"/>
          <p:cNvSpPr>
            <a:spLocks noChangeShapeType="1"/>
          </p:cNvSpPr>
          <p:nvPr/>
        </p:nvSpPr>
        <p:spPr bwMode="auto">
          <a:xfrm flipV="1">
            <a:off x="6804025" y="60198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5" name="Line 33"/>
          <p:cNvSpPr>
            <a:spLocks noChangeShapeType="1"/>
          </p:cNvSpPr>
          <p:nvPr/>
        </p:nvSpPr>
        <p:spPr bwMode="auto">
          <a:xfrm>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6" name="Line 34"/>
          <p:cNvSpPr>
            <a:spLocks noChangeShapeType="1"/>
          </p:cNvSpPr>
          <p:nvPr/>
        </p:nvSpPr>
        <p:spPr bwMode="auto">
          <a:xfrm flipV="1">
            <a:off x="6804025" y="62357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7" name="Line 35"/>
          <p:cNvSpPr>
            <a:spLocks noChangeShapeType="1"/>
          </p:cNvSpPr>
          <p:nvPr/>
        </p:nvSpPr>
        <p:spPr bwMode="auto">
          <a:xfrm>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8" name="Line 36"/>
          <p:cNvSpPr>
            <a:spLocks noChangeShapeType="1"/>
          </p:cNvSpPr>
          <p:nvPr/>
        </p:nvSpPr>
        <p:spPr bwMode="auto">
          <a:xfrm flipV="1">
            <a:off x="6804025" y="6451600"/>
            <a:ext cx="2160588" cy="2159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09" name="Line 37"/>
          <p:cNvSpPr>
            <a:spLocks noChangeShapeType="1"/>
          </p:cNvSpPr>
          <p:nvPr/>
        </p:nvSpPr>
        <p:spPr bwMode="auto">
          <a:xfrm>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9510" name="Line 38"/>
          <p:cNvSpPr>
            <a:spLocks noChangeShapeType="1"/>
          </p:cNvSpPr>
          <p:nvPr/>
        </p:nvSpPr>
        <p:spPr bwMode="auto">
          <a:xfrm flipV="1">
            <a:off x="5795963" y="3860800"/>
            <a:ext cx="215900" cy="21605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877328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947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94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94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94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948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94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94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94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948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94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948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948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94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94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94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94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949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949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949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949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949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94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95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950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95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950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950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950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5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895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950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950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9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7" grpId="0" animBg="1"/>
      <p:bldP spid="489478" grpId="0" animBg="1"/>
      <p:bldP spid="489479" grpId="0" animBg="1"/>
      <p:bldP spid="489480" grpId="0" animBg="1"/>
      <p:bldP spid="489481" grpId="0" animBg="1"/>
      <p:bldP spid="489482" grpId="0" animBg="1"/>
      <p:bldP spid="489483" grpId="0" animBg="1"/>
      <p:bldP spid="489484" grpId="0" animBg="1"/>
      <p:bldP spid="489485" grpId="0" animBg="1"/>
      <p:bldP spid="489486" grpId="0" animBg="1"/>
      <p:bldP spid="489487" grpId="0" animBg="1"/>
      <p:bldP spid="489488" grpId="0" animBg="1"/>
      <p:bldP spid="489489" grpId="0" animBg="1"/>
      <p:bldP spid="489490" grpId="0" animBg="1"/>
      <p:bldP spid="489491" grpId="0" animBg="1"/>
      <p:bldP spid="489492" grpId="0" animBg="1"/>
      <p:bldP spid="489493" grpId="0" animBg="1"/>
      <p:bldP spid="489494" grpId="0" animBg="1"/>
      <p:bldP spid="489495" grpId="0" animBg="1"/>
      <p:bldP spid="489496" grpId="0" animBg="1"/>
      <p:bldP spid="489497" grpId="0" animBg="1"/>
      <p:bldP spid="489498" grpId="0" animBg="1"/>
      <p:bldP spid="489499" grpId="0" animBg="1"/>
      <p:bldP spid="489500" grpId="0" animBg="1"/>
      <p:bldP spid="489501" grpId="0" animBg="1"/>
      <p:bldP spid="489502" grpId="0" animBg="1"/>
      <p:bldP spid="489503" grpId="0" animBg="1"/>
      <p:bldP spid="489504" grpId="0" animBg="1"/>
      <p:bldP spid="489505" grpId="0" animBg="1"/>
      <p:bldP spid="489506" grpId="0" animBg="1"/>
      <p:bldP spid="489507" grpId="0" animBg="1"/>
      <p:bldP spid="489508" grpId="0" animBg="1"/>
      <p:bldP spid="489509" grpId="0" animBg="1"/>
      <p:bldP spid="4895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normAutofit/>
          </a:bodyPr>
          <a:lstStyle/>
          <a:p>
            <a:r>
              <a:rPr lang="en-US" altLang="en-US" dirty="0" smtClean="0"/>
              <a:t> </a:t>
            </a:r>
            <a:r>
              <a:rPr lang="en-US" altLang="en-US" dirty="0"/>
              <a:t>Default Values</a:t>
            </a:r>
            <a:endParaRPr lang="en-US" altLang="en-US" sz="2000" dirty="0"/>
          </a:p>
        </p:txBody>
      </p:sp>
      <p:sp>
        <p:nvSpPr>
          <p:cNvPr id="527363" name="Rectangle 3"/>
          <p:cNvSpPr>
            <a:spLocks noGrp="1" noChangeArrowheads="1"/>
          </p:cNvSpPr>
          <p:nvPr>
            <p:ph type="body" idx="1"/>
          </p:nvPr>
        </p:nvSpPr>
        <p:spPr/>
        <p:txBody>
          <a:bodyPr/>
          <a:lstStyle/>
          <a:p>
            <a:pPr marL="400050" lvl="1" indent="0">
              <a:buNone/>
            </a:pPr>
            <a:r>
              <a:rPr lang="en-US" altLang="en-US" sz="2000" dirty="0"/>
              <a:t>Question: what do we do about vertices which are not connected?</a:t>
            </a:r>
          </a:p>
          <a:p>
            <a:pPr lvl="1"/>
            <a:r>
              <a:rPr lang="en-US" altLang="en-US" dirty="0"/>
              <a:t>the value </a:t>
            </a:r>
            <a:r>
              <a:rPr lang="en-US" altLang="en-US" dirty="0">
                <a:latin typeface="Times New Roman" pitchFamily="18" charset="0"/>
              </a:rPr>
              <a:t>0</a:t>
            </a:r>
            <a:endParaRPr lang="en-US" altLang="en-US" dirty="0"/>
          </a:p>
          <a:p>
            <a:pPr lvl="1"/>
            <a:r>
              <a:rPr lang="en-US" altLang="en-US" dirty="0"/>
              <a:t>a negative number, </a:t>
            </a:r>
            <a:r>
              <a:rPr lang="en-US" altLang="en-US" i="1" dirty="0"/>
              <a:t>e</a:t>
            </a:r>
            <a:r>
              <a:rPr lang="en-US" altLang="en-US" dirty="0"/>
              <a:t>.</a:t>
            </a:r>
            <a:r>
              <a:rPr lang="en-US" altLang="en-US" i="1" dirty="0"/>
              <a:t>g</a:t>
            </a:r>
            <a:r>
              <a:rPr lang="en-US" altLang="en-US" dirty="0"/>
              <a:t>., </a:t>
            </a:r>
            <a:r>
              <a:rPr lang="en-US" altLang="en-US" dirty="0">
                <a:latin typeface="Times New Roman" pitchFamily="18" charset="0"/>
              </a:rPr>
              <a:t>–1</a:t>
            </a:r>
          </a:p>
          <a:p>
            <a:pPr lvl="1"/>
            <a:r>
              <a:rPr lang="en-US" altLang="en-US" dirty="0"/>
              <a:t>positive infinity: </a:t>
            </a:r>
            <a:r>
              <a:rPr lang="en-US" altLang="en-US" dirty="0">
                <a:latin typeface="Times New Roman" pitchFamily="18" charset="0"/>
              </a:rPr>
              <a:t>∞</a:t>
            </a:r>
            <a:endParaRPr lang="en-US" altLang="en-US" dirty="0"/>
          </a:p>
          <a:p>
            <a:pPr marL="0" indent="0">
              <a:buNone/>
            </a:pPr>
            <a:endParaRPr lang="en-US" altLang="en-US" dirty="0" smtClean="0"/>
          </a:p>
          <a:p>
            <a:pPr marL="400050" lvl="1" indent="0">
              <a:buNone/>
            </a:pPr>
            <a:r>
              <a:rPr lang="en-US" altLang="en-US" sz="2000" dirty="0" smtClean="0"/>
              <a:t>The </a:t>
            </a:r>
            <a:r>
              <a:rPr lang="en-US" altLang="en-US" sz="2000" dirty="0"/>
              <a:t>last is the most logical, in that it makes sense that two vertices which are not connected have an infinite distance between them</a:t>
            </a:r>
          </a:p>
        </p:txBody>
      </p:sp>
    </p:spTree>
    <p:extLst>
      <p:ext uri="{BB962C8B-B14F-4D97-AF65-F5344CB8AC3E}">
        <p14:creationId xmlns:p14="http://schemas.microsoft.com/office/powerpoint/2010/main" val="3217481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28387" name="Rectangle 3"/>
          <p:cNvSpPr>
            <a:spLocks noGrp="1" noChangeArrowheads="1"/>
          </p:cNvSpPr>
          <p:nvPr>
            <p:ph type="body" idx="1"/>
          </p:nvPr>
        </p:nvSpPr>
        <p:spPr>
          <a:xfrm>
            <a:off x="457200" y="1600200"/>
            <a:ext cx="8686800" cy="4525963"/>
          </a:xfrm>
        </p:spPr>
        <p:txBody>
          <a:bodyPr/>
          <a:lstStyle/>
          <a:p>
            <a:pPr marL="400050" lvl="1" indent="0">
              <a:buNone/>
            </a:pPr>
            <a:r>
              <a:rPr lang="en-US" altLang="en-US" sz="2000" dirty="0"/>
              <a:t>To use infinity, you may declare a constant static member variable </a:t>
            </a:r>
            <a:r>
              <a:rPr lang="en-US" altLang="en-US" sz="2000" dirty="0">
                <a:latin typeface="Consolas" panose="020B0609020204030204" pitchFamily="49" charset="0"/>
                <a:cs typeface="Consolas" panose="020B0609020204030204" pitchFamily="49" charset="0"/>
              </a:rPr>
              <a:t>INF</a:t>
            </a:r>
            <a:r>
              <a:rPr lang="en-US" altLang="en-US" sz="2000" dirty="0"/>
              <a:t>:</a:t>
            </a:r>
          </a:p>
          <a:p>
            <a:pPr lvl="2">
              <a:buFontTx/>
              <a:buNone/>
            </a:pPr>
            <a:r>
              <a:rPr lang="en-US" altLang="en-US" sz="1800" dirty="0">
                <a:latin typeface="Consolas" panose="020B0609020204030204" pitchFamily="49" charset="0"/>
                <a:cs typeface="Consolas" panose="020B0609020204030204" pitchFamily="49" charset="0"/>
              </a:rPr>
              <a:t>#include &lt;limits&gt;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class </a:t>
            </a:r>
            <a:r>
              <a:rPr lang="en-US" altLang="en-US" sz="1800" dirty="0" err="1" smtClean="0">
                <a:latin typeface="Consolas" panose="020B0609020204030204" pitchFamily="49" charset="0"/>
                <a:cs typeface="Consolas" panose="020B0609020204030204" pitchFamily="49" charset="0"/>
              </a:rPr>
              <a:t>Weighted_graph</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t>
            </a:r>
          </a:p>
          <a:p>
            <a:pPr lvl="2">
              <a:buFontTx/>
              <a:buNone/>
            </a:pPr>
            <a:r>
              <a:rPr lang="en-US" altLang="en-US" sz="1800" dirty="0">
                <a:latin typeface="Consolas" panose="020B0609020204030204" pitchFamily="49" charset="0"/>
                <a:cs typeface="Consolas" panose="020B0609020204030204" pitchFamily="49" charset="0"/>
              </a:rPr>
              <a:t>    private:</a:t>
            </a:r>
          </a:p>
          <a:p>
            <a:pPr lvl="2">
              <a:buFontTx/>
              <a:buNone/>
            </a:pPr>
            <a:r>
              <a:rPr lang="en-US" altLang="en-US" sz="1800" dirty="0">
                <a:latin typeface="Consolas" panose="020B0609020204030204" pitchFamily="49" charset="0"/>
                <a:cs typeface="Consolas" panose="020B0609020204030204" pitchFamily="49" charset="0"/>
              </a:rPr>
              <a:t>        static </a:t>
            </a: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INF;</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a:t>
            </a: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err="1">
                <a:latin typeface="Consolas" panose="020B0609020204030204" pitchFamily="49" charset="0"/>
                <a:cs typeface="Consolas" panose="020B0609020204030204" pitchFamily="49" charset="0"/>
              </a:rPr>
              <a:t>const</a:t>
            </a:r>
            <a:r>
              <a:rPr lang="en-US" altLang="en-US" sz="1800" dirty="0">
                <a:latin typeface="Consolas" panose="020B0609020204030204" pitchFamily="49" charset="0"/>
                <a:cs typeface="Consolas" panose="020B0609020204030204" pitchFamily="49" charset="0"/>
              </a:rPr>
              <a:t> double </a:t>
            </a:r>
            <a:r>
              <a:rPr lang="en-US" altLang="en-US" sz="1800" dirty="0" err="1" smtClean="0">
                <a:latin typeface="Consolas" panose="020B0609020204030204" pitchFamily="49" charset="0"/>
                <a:cs typeface="Consolas" panose="020B0609020204030204" pitchFamily="49" charset="0"/>
              </a:rPr>
              <a:t>Weighted_graph</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INF =</a:t>
            </a:r>
          </a:p>
          <a:p>
            <a:pPr lvl="2">
              <a:buFontTx/>
              <a:buNone/>
            </a:pP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std</a:t>
            </a:r>
            <a:r>
              <a:rPr lang="en-US" altLang="en-US" sz="1800" dirty="0">
                <a:latin typeface="Consolas" panose="020B0609020204030204" pitchFamily="49" charset="0"/>
                <a:cs typeface="Consolas" panose="020B0609020204030204" pitchFamily="49" charset="0"/>
              </a:rPr>
              <a:t>::</a:t>
            </a:r>
            <a:r>
              <a:rPr lang="en-US" altLang="en-US" sz="1800" dirty="0" err="1">
                <a:latin typeface="Consolas" panose="020B0609020204030204" pitchFamily="49" charset="0"/>
                <a:cs typeface="Consolas" panose="020B0609020204030204" pitchFamily="49" charset="0"/>
              </a:rPr>
              <a:t>numeric_limits</a:t>
            </a:r>
            <a:r>
              <a:rPr lang="en-US" altLang="en-US" sz="1800" dirty="0">
                <a:latin typeface="Consolas" panose="020B0609020204030204" pitchFamily="49" charset="0"/>
                <a:cs typeface="Consolas" panose="020B0609020204030204" pitchFamily="49" charset="0"/>
              </a:rPr>
              <a:t>&lt;double&gt;::infinity();</a:t>
            </a: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38513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42723" name="Rectangle 3"/>
          <p:cNvSpPr>
            <a:spLocks noGrp="1" noChangeArrowheads="1"/>
          </p:cNvSpPr>
          <p:nvPr>
            <p:ph type="body" idx="1"/>
          </p:nvPr>
        </p:nvSpPr>
        <p:spPr/>
        <p:txBody>
          <a:bodyPr/>
          <a:lstStyle/>
          <a:p>
            <a:pPr marL="400050" lvl="1" indent="0">
              <a:buNone/>
            </a:pPr>
            <a:r>
              <a:rPr lang="en-US" altLang="en-US" sz="2000" dirty="0"/>
              <a:t>As defined in the IEEE 754 standard, the representation of the double-precision floating-point infinity </a:t>
            </a:r>
            <a:r>
              <a:rPr lang="en-US" altLang="en-US" sz="2000" dirty="0" smtClean="0"/>
              <a:t>eight bytes:</a:t>
            </a:r>
            <a:endParaRPr lang="en-US" altLang="en-US" dirty="0"/>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latin typeface="Courier New" pitchFamily="49" charset="0"/>
              </a:rPr>
              <a:t>7F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marL="0" indent="0">
              <a:buNone/>
            </a:pPr>
            <a:endParaRPr lang="en-US" altLang="en-US" dirty="0" smtClean="0"/>
          </a:p>
          <a:p>
            <a:pPr marL="400050" lvl="1" indent="0">
              <a:buNone/>
            </a:pPr>
            <a:r>
              <a:rPr lang="en-US" altLang="en-US" sz="2000" dirty="0" smtClean="0"/>
              <a:t>Incidentally</a:t>
            </a:r>
            <a:r>
              <a:rPr lang="en-US" altLang="en-US" sz="2000" dirty="0"/>
              <a:t>, negative infinity is stored as:</a:t>
            </a:r>
          </a:p>
          <a:p>
            <a:pPr lvl="1">
              <a:buFontTx/>
              <a:buNone/>
            </a:pPr>
            <a:r>
              <a:rPr lang="en-US" altLang="en-US" dirty="0"/>
              <a:t>	</a:t>
            </a:r>
            <a:r>
              <a:rPr lang="en-US" altLang="en-US" b="1" dirty="0">
                <a:latin typeface="Courier New" pitchFamily="49" charset="0"/>
              </a:rPr>
              <a:t>0x</a:t>
            </a:r>
            <a:r>
              <a:rPr lang="en-US" altLang="en-US" sz="1200" b="1" dirty="0">
                <a:latin typeface="Courier New" pitchFamily="49" charset="0"/>
              </a:rPr>
              <a:t> </a:t>
            </a:r>
            <a:r>
              <a:rPr lang="en-US" altLang="en-US" b="1" dirty="0">
                <a:solidFill>
                  <a:srgbClr val="FF0000"/>
                </a:solidFill>
                <a:latin typeface="Courier New" pitchFamily="49" charset="0"/>
              </a:rPr>
              <a:t>F</a:t>
            </a:r>
            <a:r>
              <a:rPr lang="en-US" altLang="en-US" b="1" dirty="0">
                <a:latin typeface="Courier New" pitchFamily="49" charset="0"/>
              </a:rPr>
              <a:t>F</a:t>
            </a:r>
            <a:r>
              <a:rPr lang="en-US" altLang="en-US" sz="1200" b="1" dirty="0">
                <a:latin typeface="Courier New" pitchFamily="49" charset="0"/>
              </a:rPr>
              <a:t> </a:t>
            </a:r>
            <a:r>
              <a:rPr lang="en-US" altLang="en-US" b="1" dirty="0">
                <a:latin typeface="Courier New" pitchFamily="49" charset="0"/>
              </a:rPr>
              <a:t>F0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r>
              <a:rPr lang="en-US" altLang="en-US" sz="1200" b="1" dirty="0">
                <a:latin typeface="Courier New" pitchFamily="49" charset="0"/>
              </a:rPr>
              <a:t> </a:t>
            </a:r>
            <a:r>
              <a:rPr lang="en-US" altLang="en-US" b="1" dirty="0">
                <a:latin typeface="Courier New" pitchFamily="49" charset="0"/>
              </a:rPr>
              <a:t>00</a:t>
            </a:r>
          </a:p>
          <a:p>
            <a:pPr lvl="1">
              <a:buFontTx/>
              <a:buNone/>
            </a:pPr>
            <a:endParaRPr lang="en-US" altLang="en-US" b="1" dirty="0">
              <a:latin typeface="Courier New" pitchFamily="49" charset="0"/>
            </a:endParaRPr>
          </a:p>
        </p:txBody>
      </p:sp>
    </p:spTree>
    <p:extLst>
      <p:ext uri="{BB962C8B-B14F-4D97-AF65-F5344CB8AC3E}">
        <p14:creationId xmlns:p14="http://schemas.microsoft.com/office/powerpoint/2010/main" val="3408740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29411" name="Rectangle 3"/>
          <p:cNvSpPr>
            <a:spLocks noGrp="1" noChangeArrowheads="1"/>
          </p:cNvSpPr>
          <p:nvPr>
            <p:ph type="body" idx="1"/>
          </p:nvPr>
        </p:nvSpPr>
        <p:spPr/>
        <p:txBody>
          <a:bodyPr/>
          <a:lstStyle/>
          <a:p>
            <a:pPr marL="400050" lvl="1" indent="0">
              <a:buNone/>
            </a:pPr>
            <a:r>
              <a:rPr lang="en-US" altLang="en-US" sz="2000" dirty="0"/>
              <a:t>In this case, you can initialize your array as follows</a:t>
            </a:r>
            <a:r>
              <a:rPr lang="en-US" altLang="en-US" sz="2000" dirty="0" smtClean="0"/>
              <a:t>:</a:t>
            </a:r>
          </a:p>
          <a:p>
            <a:pPr marL="400050" lvl="1" indent="0">
              <a:buNone/>
            </a:pPr>
            <a:endParaRPr lang="en-US" altLang="en-US" sz="2000" dirty="0"/>
          </a:p>
          <a:p>
            <a:pPr lvl="1">
              <a:buFontTx/>
              <a:buNone/>
            </a:pPr>
            <a:r>
              <a:rPr lang="en-US" altLang="en-US" sz="2000" dirty="0">
                <a:latin typeface="Consolas" panose="020B0609020204030204" pitchFamily="49" charset="0"/>
                <a:cs typeface="Consolas" panose="020B0609020204030204" pitchFamily="49" charset="0"/>
              </a:rPr>
              <a:t>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INF;</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a:t>
            </a:r>
          </a:p>
          <a:p>
            <a:pPr lvl="1">
              <a:buFontTx/>
              <a:buNone/>
            </a:pPr>
            <a:r>
              <a:rPr lang="en-US" altLang="en-US" sz="2000" dirty="0">
                <a:latin typeface="Consolas" panose="020B0609020204030204" pitchFamily="49" charset="0"/>
                <a:cs typeface="Consolas" panose="020B0609020204030204" pitchFamily="49" charset="0"/>
              </a:rPr>
              <a:t>}</a:t>
            </a:r>
          </a:p>
          <a:p>
            <a:endParaRPr lang="en-US" altLang="en-US" dirty="0" smtClean="0"/>
          </a:p>
          <a:p>
            <a:pPr marL="400050" lvl="1" indent="0">
              <a:buNone/>
            </a:pPr>
            <a:r>
              <a:rPr lang="en-US" altLang="en-US" sz="2000" dirty="0" smtClean="0"/>
              <a:t>It </a:t>
            </a:r>
            <a:r>
              <a:rPr lang="en-US" altLang="en-US" sz="2000" dirty="0"/>
              <a:t>makes intuitive sense that the distance from a node to itself is </a:t>
            </a:r>
            <a:r>
              <a:rPr lang="en-US" altLang="en-US" sz="2000" dirty="0">
                <a:latin typeface="Consolas" panose="020B0609020204030204" pitchFamily="49" charset="0"/>
                <a:cs typeface="Consolas" panose="020B0609020204030204" pitchFamily="49" charset="0"/>
              </a:rPr>
              <a:t>0</a:t>
            </a:r>
          </a:p>
        </p:txBody>
      </p:sp>
    </p:spTree>
    <p:extLst>
      <p:ext uri="{BB962C8B-B14F-4D97-AF65-F5344CB8AC3E}">
        <p14:creationId xmlns:p14="http://schemas.microsoft.com/office/powerpoint/2010/main" val="16680006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normAutofit/>
          </a:bodyPr>
          <a:lstStyle/>
          <a:p>
            <a:r>
              <a:rPr lang="en-US" altLang="en-US" dirty="0" smtClean="0"/>
              <a:t> </a:t>
            </a:r>
            <a:r>
              <a:rPr lang="en-US" altLang="en-US" dirty="0"/>
              <a:t>Default Values</a:t>
            </a:r>
          </a:p>
        </p:txBody>
      </p:sp>
      <p:sp>
        <p:nvSpPr>
          <p:cNvPr id="557059" name="Rectangle 3"/>
          <p:cNvSpPr>
            <a:spLocks noGrp="1" noChangeArrowheads="1"/>
          </p:cNvSpPr>
          <p:nvPr>
            <p:ph type="body" idx="1"/>
          </p:nvPr>
        </p:nvSpPr>
        <p:spPr/>
        <p:txBody>
          <a:bodyPr/>
          <a:lstStyle/>
          <a:p>
            <a:pPr marL="400050" lvl="1" indent="0">
              <a:buNone/>
            </a:pPr>
            <a:r>
              <a:rPr lang="en-US" altLang="en-US" sz="2000" dirty="0" smtClean="0"/>
              <a:t>If </a:t>
            </a:r>
            <a:r>
              <a:rPr lang="en-US" altLang="en-US" sz="2000" dirty="0"/>
              <a:t>we are representing an </a:t>
            </a:r>
            <a:r>
              <a:rPr lang="en-US" altLang="en-US" sz="2000" dirty="0" err="1"/>
              <a:t>unweighted</a:t>
            </a:r>
            <a:r>
              <a:rPr lang="en-US" altLang="en-US" sz="2000" dirty="0"/>
              <a:t> graph, </a:t>
            </a:r>
            <a:r>
              <a:rPr lang="en-US" altLang="en-US" sz="2000" dirty="0" smtClean="0"/>
              <a:t>use Boolean </a:t>
            </a:r>
            <a:r>
              <a:rPr lang="en-US" altLang="en-US" sz="2000" dirty="0"/>
              <a:t>values:</a:t>
            </a:r>
          </a:p>
          <a:p>
            <a:pPr lvl="1">
              <a:buFontTx/>
              <a:buNone/>
            </a:pPr>
            <a:endParaRPr lang="en-US" altLang="en-US" sz="2000" b="1" dirty="0" smtClean="0">
              <a:latin typeface="Courier New" pitchFamily="49" charset="0"/>
            </a:endParaRPr>
          </a:p>
          <a:p>
            <a:pPr lvl="1">
              <a:buFontTx/>
              <a:buNone/>
            </a:pPr>
            <a:r>
              <a:rPr lang="en-US" altLang="en-US" sz="2000" dirty="0" smtClean="0">
                <a:latin typeface="Consolas" panose="020B0609020204030204" pitchFamily="49" charset="0"/>
                <a:cs typeface="Consolas" panose="020B0609020204030204" pitchFamily="49" charset="0"/>
              </a:rPr>
              <a:t>for </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0;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N;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for (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 0; j &lt; N; ++j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false;</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true;</a:t>
            </a:r>
          </a:p>
          <a:p>
            <a:pPr lvl="1">
              <a:buFontTx/>
              <a:buNone/>
            </a:pPr>
            <a:r>
              <a:rPr lang="en-US" altLang="en-US" sz="2000" dirty="0" smtClean="0">
                <a:latin typeface="Consolas" panose="020B0609020204030204" pitchFamily="49" charset="0"/>
                <a:cs typeface="Consolas" panose="020B0609020204030204" pitchFamily="49" charset="0"/>
              </a:rPr>
              <a:t>}</a:t>
            </a:r>
          </a:p>
          <a:p>
            <a:pPr lvl="1">
              <a:buFontTx/>
              <a:buNone/>
            </a:pPr>
            <a:endParaRPr lang="en-US" altLang="en-US" sz="2000" dirty="0">
              <a:latin typeface="Consolas" panose="020B0609020204030204" pitchFamily="49" charset="0"/>
              <a:cs typeface="Consolas" panose="020B0609020204030204" pitchFamily="49" charset="0"/>
            </a:endParaRPr>
          </a:p>
          <a:p>
            <a:pPr marL="400050" lvl="1" indent="0">
              <a:buNone/>
            </a:pPr>
            <a:r>
              <a:rPr lang="en-US" altLang="en-US" sz="2000" dirty="0"/>
              <a:t>It makes intuitive sense that a vertex is connected to itself</a:t>
            </a:r>
          </a:p>
        </p:txBody>
      </p:sp>
    </p:spTree>
    <p:extLst>
      <p:ext uri="{BB962C8B-B14F-4D97-AF65-F5344CB8AC3E}">
        <p14:creationId xmlns:p14="http://schemas.microsoft.com/office/powerpoint/2010/main" val="1955228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1459" name="Rectangle 3"/>
          <p:cNvSpPr>
            <a:spLocks noGrp="1" noChangeArrowheads="1"/>
          </p:cNvSpPr>
          <p:nvPr>
            <p:ph type="body" idx="1"/>
          </p:nvPr>
        </p:nvSpPr>
        <p:spPr/>
        <p:txBody>
          <a:bodyPr>
            <a:normAutofit/>
          </a:bodyPr>
          <a:lstStyle/>
          <a:p>
            <a:pPr marL="400050" lvl="1" indent="0">
              <a:buNone/>
            </a:pPr>
            <a:r>
              <a:rPr lang="en-US" altLang="en-US" sz="2000" dirty="0" smtClean="0"/>
              <a:t>Let </a:t>
            </a:r>
            <a:r>
              <a:rPr lang="en-US" altLang="en-US" sz="2000" dirty="0"/>
              <a:t>us look at the representation of our example </a:t>
            </a:r>
            <a:r>
              <a:rPr lang="en-US" altLang="en-US" sz="2000" dirty="0" smtClean="0"/>
              <a:t>graph</a:t>
            </a:r>
          </a:p>
          <a:p>
            <a:pPr marL="400050" lvl="1" indent="0">
              <a:buNone/>
            </a:pPr>
            <a:r>
              <a:rPr lang="en-US" altLang="en-US" sz="2000" dirty="0" smtClean="0"/>
              <a:t>Initially </a:t>
            </a:r>
            <a:r>
              <a:rPr lang="en-US" altLang="en-US" sz="2000" dirty="0"/>
              <a:t>none of the edges are recorded:</a:t>
            </a:r>
          </a:p>
        </p:txBody>
      </p:sp>
      <p:pic>
        <p:nvPicPr>
          <p:cNvPr id="531460" name="Picture 4"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3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normAutofit/>
          </a:bodyPr>
          <a:lstStyle/>
          <a:p>
            <a:r>
              <a:rPr lang="en-US" altLang="en-US" dirty="0" smtClean="0"/>
              <a:t>Background</a:t>
            </a:r>
            <a:endParaRPr lang="en-US" altLang="en-US" dirty="0"/>
          </a:p>
        </p:txBody>
      </p:sp>
      <p:sp>
        <p:nvSpPr>
          <p:cNvPr id="522243" name="Rectangle 3"/>
          <p:cNvSpPr>
            <a:spLocks noGrp="1" noChangeArrowheads="1"/>
          </p:cNvSpPr>
          <p:nvPr>
            <p:ph type="body" idx="1"/>
          </p:nvPr>
        </p:nvSpPr>
        <p:spPr/>
        <p:txBody>
          <a:bodyPr/>
          <a:lstStyle/>
          <a:p>
            <a:r>
              <a:rPr lang="en-US" altLang="en-US"/>
              <a:t>Project 5 requires you to store a graph with a given number of vertices numbered </a:t>
            </a:r>
            <a:r>
              <a:rPr lang="en-US" altLang="en-US">
                <a:latin typeface="Times New Roman" pitchFamily="18" charset="0"/>
              </a:rPr>
              <a:t>0</a:t>
            </a:r>
            <a:r>
              <a:rPr lang="en-US" altLang="en-US"/>
              <a:t> through </a:t>
            </a:r>
            <a:r>
              <a:rPr lang="en-US" altLang="en-US" i="1">
                <a:latin typeface="Times New Roman" pitchFamily="18" charset="0"/>
              </a:rPr>
              <a:t>n</a:t>
            </a:r>
            <a:r>
              <a:rPr lang="en-US" altLang="en-US">
                <a:latin typeface="Times New Roman" pitchFamily="18" charset="0"/>
              </a:rPr>
              <a:t> – 1</a:t>
            </a:r>
          </a:p>
          <a:p>
            <a:r>
              <a:rPr lang="en-US" altLang="en-US"/>
              <a:t>Initially, there are no edges between these </a:t>
            </a:r>
            <a:r>
              <a:rPr lang="en-US" altLang="en-US" i="1">
                <a:latin typeface="Times New Roman" pitchFamily="18" charset="0"/>
              </a:rPr>
              <a:t>n</a:t>
            </a:r>
            <a:r>
              <a:rPr lang="en-US" altLang="en-US"/>
              <a:t> vertices</a:t>
            </a:r>
          </a:p>
          <a:p>
            <a:r>
              <a:rPr lang="en-US" altLang="en-US"/>
              <a:t>The </a:t>
            </a:r>
            <a:r>
              <a:rPr lang="en-US" altLang="en-US" sz="2800" b="1">
                <a:latin typeface="Courier New" pitchFamily="49" charset="0"/>
              </a:rPr>
              <a:t>insert</a:t>
            </a:r>
            <a:r>
              <a:rPr lang="en-US" altLang="en-US"/>
              <a:t> command adds edges to the graph while the number vertices remains unchanged</a:t>
            </a:r>
          </a:p>
        </p:txBody>
      </p:sp>
    </p:spTree>
    <p:extLst>
      <p:ext uri="{BB962C8B-B14F-4D97-AF65-F5344CB8AC3E}">
        <p14:creationId xmlns:p14="http://schemas.microsoft.com/office/powerpoint/2010/main" val="20602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5" name="Picture 5" descr="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2482"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2483" name="Rectangle 3"/>
          <p:cNvSpPr>
            <a:spLocks noGrp="1" noChangeArrowheads="1"/>
          </p:cNvSpPr>
          <p:nvPr>
            <p:ph type="body" idx="1"/>
          </p:nvPr>
        </p:nvSpPr>
        <p:spPr/>
        <p:txBody>
          <a:bodyPr/>
          <a:lstStyle/>
          <a:p>
            <a:pPr marL="400050" lvl="1" indent="0">
              <a:buNone/>
            </a:pPr>
            <a:r>
              <a:rPr lang="en-US" altLang="en-US" sz="2000" dirty="0"/>
              <a:t>To insert the edge between </a:t>
            </a:r>
            <a:r>
              <a:rPr lang="en-US" altLang="en-US" sz="2000" dirty="0">
                <a:latin typeface="Times New Roman" pitchFamily="18" charset="0"/>
              </a:rPr>
              <a:t>0</a:t>
            </a:r>
            <a:r>
              <a:rPr lang="en-US" altLang="en-US" sz="2000" dirty="0"/>
              <a:t> and </a:t>
            </a:r>
            <a:r>
              <a:rPr lang="en-US" altLang="en-US" sz="2000" dirty="0">
                <a:latin typeface="Times New Roman" pitchFamily="18" charset="0"/>
              </a:rPr>
              <a:t>1</a:t>
            </a:r>
            <a:r>
              <a:rPr lang="en-US" altLang="en-US" sz="2000" dirty="0"/>
              <a:t> with weight </a:t>
            </a:r>
            <a:r>
              <a:rPr lang="en-US" altLang="en-US" sz="2000" dirty="0">
                <a:latin typeface="Times New Roman" pitchFamily="18" charset="0"/>
              </a:rPr>
              <a:t>0.83</a:t>
            </a:r>
            <a:r>
              <a:rPr lang="en-US" altLang="en-US" sz="2000" dirty="0"/>
              <a:t>, we set</a:t>
            </a:r>
          </a:p>
          <a:p>
            <a:pPr lvl="1">
              <a:buFontTx/>
              <a:buNone/>
            </a:pPr>
            <a:r>
              <a:rPr lang="en-US" altLang="en-US" dirty="0"/>
              <a:t>	</a:t>
            </a:r>
            <a:r>
              <a:rPr lang="en-US" altLang="en-US" dirty="0">
                <a:latin typeface="Consolas" panose="020B0609020204030204" pitchFamily="49" charset="0"/>
                <a:cs typeface="Consolas" panose="020B0609020204030204" pitchFamily="49" charset="0"/>
              </a:rPr>
              <a:t>matrix[0][1] = matrix[1][0] = 0.83;</a:t>
            </a:r>
          </a:p>
        </p:txBody>
      </p:sp>
    </p:spTree>
    <p:extLst>
      <p:ext uri="{BB962C8B-B14F-4D97-AF65-F5344CB8AC3E}">
        <p14:creationId xmlns:p14="http://schemas.microsoft.com/office/powerpoint/2010/main" val="3857793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10" name="Picture 6" descr="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3394075"/>
            <a:ext cx="5430838" cy="1906588"/>
          </a:xfrm>
          <a:prstGeom prst="rect">
            <a:avLst/>
          </a:prstGeom>
          <a:noFill/>
          <a:extLst>
            <a:ext uri="{909E8E84-426E-40DD-AFC4-6F175D3DCCD1}">
              <a14:hiddenFill xmlns:a14="http://schemas.microsoft.com/office/drawing/2010/main">
                <a:solidFill>
                  <a:srgbClr val="FFFFFF"/>
                </a:solidFill>
              </a14:hiddenFill>
            </a:ext>
          </a:extLst>
        </p:spPr>
      </p:pic>
      <p:sp>
        <p:nvSpPr>
          <p:cNvPr id="53350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3507" name="Rectangle 3"/>
          <p:cNvSpPr>
            <a:spLocks noGrp="1" noChangeArrowheads="1"/>
          </p:cNvSpPr>
          <p:nvPr>
            <p:ph type="body" idx="1"/>
          </p:nvPr>
        </p:nvSpPr>
        <p:spPr/>
        <p:txBody>
          <a:bodyPr>
            <a:normAutofit/>
          </a:bodyPr>
          <a:lstStyle/>
          <a:p>
            <a:pPr marL="400050" lvl="1" indent="0">
              <a:buNone/>
            </a:pPr>
            <a:r>
              <a:rPr lang="en-US" altLang="en-US" sz="2000" dirty="0"/>
              <a:t>The final result is shown as follows</a:t>
            </a:r>
          </a:p>
          <a:p>
            <a:pPr marL="400050" lvl="1" indent="0">
              <a:buNone/>
            </a:pPr>
            <a:endParaRPr lang="en-US" altLang="en-US" sz="2000" dirty="0" smtClean="0"/>
          </a:p>
          <a:p>
            <a:pPr marL="400050" lvl="1" indent="0">
              <a:buNone/>
            </a:pPr>
            <a:r>
              <a:rPr lang="en-US" altLang="en-US" sz="2000" dirty="0" smtClean="0"/>
              <a:t>Note</a:t>
            </a:r>
            <a:r>
              <a:rPr lang="en-US" altLang="en-US" sz="2000" dirty="0"/>
              <a:t>, however, that these six arrays could be anywhere in memory...</a:t>
            </a:r>
          </a:p>
        </p:txBody>
      </p:sp>
    </p:spTree>
    <p:extLst>
      <p:ext uri="{BB962C8B-B14F-4D97-AF65-F5344CB8AC3E}">
        <p14:creationId xmlns:p14="http://schemas.microsoft.com/office/powerpoint/2010/main" val="2784230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38627" name="Rectangle 3"/>
          <p:cNvSpPr>
            <a:spLocks noGrp="1" noChangeArrowheads="1"/>
          </p:cNvSpPr>
          <p:nvPr>
            <p:ph type="body" idx="1"/>
          </p:nvPr>
        </p:nvSpPr>
        <p:spPr/>
        <p:txBody>
          <a:bodyPr/>
          <a:lstStyle/>
          <a:p>
            <a:pPr marL="400050" lvl="1" indent="0">
              <a:buNone/>
            </a:pPr>
            <a:r>
              <a:rPr lang="en-US" altLang="en-US" sz="2000" dirty="0"/>
              <a:t>We have now looked at how we can store an adjacency graph in C++</a:t>
            </a:r>
          </a:p>
          <a:p>
            <a:pPr lvl="1"/>
            <a:endParaRPr lang="en-US" altLang="en-US" sz="2000" dirty="0" smtClean="0"/>
          </a:p>
          <a:p>
            <a:pPr marL="400050" lvl="1" indent="0">
              <a:buNone/>
            </a:pPr>
            <a:r>
              <a:rPr lang="en-US" altLang="en-US" sz="2000" dirty="0" smtClean="0"/>
              <a:t>Next</a:t>
            </a:r>
            <a:r>
              <a:rPr lang="en-US" altLang="en-US" sz="2000" dirty="0"/>
              <a:t>, we will look at:</a:t>
            </a:r>
          </a:p>
          <a:p>
            <a:pPr lvl="1"/>
            <a:r>
              <a:rPr lang="en-US" altLang="en-US" dirty="0" smtClean="0"/>
              <a:t>Two </a:t>
            </a:r>
            <a:r>
              <a:rPr lang="en-US" altLang="en-US" dirty="0"/>
              <a:t>improvements for the array-of-arrays implementations, including:</a:t>
            </a:r>
          </a:p>
          <a:p>
            <a:pPr lvl="2"/>
            <a:r>
              <a:rPr lang="en-US" altLang="en-US" dirty="0"/>
              <a:t>allocating the memory for the matrix in a single contiguous block of code, and</a:t>
            </a:r>
          </a:p>
          <a:p>
            <a:pPr lvl="2"/>
            <a:r>
              <a:rPr lang="en-US" altLang="en-US" dirty="0"/>
              <a:t>a lower-triangular representation; and</a:t>
            </a:r>
          </a:p>
          <a:p>
            <a:pPr lvl="1"/>
            <a:r>
              <a:rPr lang="en-US" altLang="en-US" dirty="0" smtClean="0"/>
              <a:t>A </a:t>
            </a:r>
            <a:r>
              <a:rPr lang="en-US" altLang="en-US" dirty="0"/>
              <a:t>sparse linked-list implementation</a:t>
            </a:r>
          </a:p>
        </p:txBody>
      </p:sp>
    </p:spTree>
    <p:extLst>
      <p:ext uri="{BB962C8B-B14F-4D97-AF65-F5344CB8AC3E}">
        <p14:creationId xmlns:p14="http://schemas.microsoft.com/office/powerpoint/2010/main" val="407615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539651" name="Rectangle 3"/>
          <p:cNvSpPr>
            <a:spLocks noGrp="1" noChangeArrowheads="1"/>
          </p:cNvSpPr>
          <p:nvPr>
            <p:ph type="body" idx="1"/>
          </p:nvPr>
        </p:nvSpPr>
        <p:spPr/>
        <p:txBody>
          <a:bodyPr/>
          <a:lstStyle/>
          <a:p>
            <a:pPr marL="400050" lvl="1" indent="0">
              <a:buNone/>
            </a:pPr>
            <a:r>
              <a:rPr lang="en-US" altLang="en-US" sz="2000" dirty="0"/>
              <a:t>To begin, we will look at the first improvement:</a:t>
            </a:r>
          </a:p>
          <a:p>
            <a:pPr lvl="1"/>
            <a:r>
              <a:rPr lang="en-US" altLang="en-US" dirty="0"/>
              <a:t>allocating all of the memory of the arrays in a single array with </a:t>
            </a:r>
            <a:r>
              <a:rPr lang="en-US" altLang="en-US" i="1" dirty="0">
                <a:latin typeface="Times New Roman" pitchFamily="18" charset="0"/>
              </a:rPr>
              <a:t>n</a:t>
            </a:r>
            <a:r>
              <a:rPr lang="en-US" altLang="en-US" baseline="30000" dirty="0">
                <a:latin typeface="Times New Roman" pitchFamily="18" charset="0"/>
              </a:rPr>
              <a:t>2</a:t>
            </a:r>
            <a:r>
              <a:rPr lang="en-US" altLang="en-US" dirty="0"/>
              <a:t> entries</a:t>
            </a:r>
          </a:p>
        </p:txBody>
      </p:sp>
    </p:spTree>
    <p:extLst>
      <p:ext uri="{BB962C8B-B14F-4D97-AF65-F5344CB8AC3E}">
        <p14:creationId xmlns:p14="http://schemas.microsoft.com/office/powerpoint/2010/main" val="3137238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86403" name="Rectangle 3"/>
          <p:cNvSpPr>
            <a:spLocks noGrp="1" noChangeArrowheads="1"/>
          </p:cNvSpPr>
          <p:nvPr>
            <p:ph type="body" idx="1"/>
          </p:nvPr>
        </p:nvSpPr>
        <p:spPr/>
        <p:txBody>
          <a:bodyPr/>
          <a:lstStyle/>
          <a:p>
            <a:pPr marL="400050" lvl="1" indent="0">
              <a:buNone/>
            </a:pPr>
            <a:r>
              <a:rPr lang="en-US" altLang="en-US" sz="2000" dirty="0"/>
              <a:t>For those of you who would like to reduce the number of calls to </a:t>
            </a:r>
            <a:r>
              <a:rPr lang="en-US" altLang="en-US" sz="2000" b="1" dirty="0">
                <a:latin typeface="Courier New" pitchFamily="49" charset="0"/>
              </a:rPr>
              <a:t>new</a:t>
            </a:r>
            <a:r>
              <a:rPr lang="en-US" altLang="en-US" sz="2000" dirty="0"/>
              <a:t>, consider the following idea:</a:t>
            </a:r>
          </a:p>
          <a:p>
            <a:pPr lvl="1"/>
            <a:r>
              <a:rPr lang="en-US" altLang="en-US" dirty="0"/>
              <a:t>allocate an array of </a:t>
            </a:r>
            <a:r>
              <a:rPr lang="en-US" altLang="en-US" dirty="0">
                <a:latin typeface="Times New Roman" pitchFamily="18" charset="0"/>
              </a:rPr>
              <a:t>16</a:t>
            </a:r>
            <a:r>
              <a:rPr lang="en-US" altLang="en-US" dirty="0"/>
              <a:t> pointers to doubles</a:t>
            </a:r>
          </a:p>
          <a:p>
            <a:pPr lvl="1"/>
            <a:r>
              <a:rPr lang="en-US" altLang="en-US" dirty="0"/>
              <a:t>allocate an array of </a:t>
            </a:r>
            <a:r>
              <a:rPr lang="en-US" altLang="en-US" dirty="0">
                <a:latin typeface="Times New Roman" pitchFamily="18" charset="0"/>
              </a:rPr>
              <a:t>16</a:t>
            </a:r>
            <a:r>
              <a:rPr lang="en-US" altLang="en-US" baseline="30000" dirty="0">
                <a:latin typeface="Times New Roman" pitchFamily="18" charset="0"/>
              </a:rPr>
              <a:t>2</a:t>
            </a:r>
            <a:r>
              <a:rPr lang="en-US" altLang="en-US" dirty="0">
                <a:latin typeface="Times New Roman" pitchFamily="18" charset="0"/>
              </a:rPr>
              <a:t> = 256</a:t>
            </a:r>
            <a:r>
              <a:rPr lang="en-US" altLang="en-US" dirty="0"/>
              <a:t> doubles</a:t>
            </a:r>
          </a:p>
          <a:p>
            <a:pPr marL="0" indent="0">
              <a:buNone/>
            </a:pPr>
            <a:endParaRPr lang="en-US" altLang="en-US" dirty="0" smtClean="0"/>
          </a:p>
          <a:p>
            <a:pPr marL="400050" lvl="1" indent="0">
              <a:buNone/>
            </a:pPr>
            <a:r>
              <a:rPr lang="en-US" altLang="en-US" sz="2000" dirty="0" smtClean="0"/>
              <a:t>Then</a:t>
            </a:r>
            <a:r>
              <a:rPr lang="en-US" altLang="en-US" sz="2000" dirty="0"/>
              <a:t>, assign to the 16 pointers in the first array the addresses of entries</a:t>
            </a:r>
            <a:endParaRPr lang="en-US" altLang="en-US" dirty="0"/>
          </a:p>
          <a:p>
            <a:pPr lvl="1">
              <a:buFontTx/>
              <a:buNone/>
            </a:pPr>
            <a:r>
              <a:rPr lang="en-US" altLang="en-US" dirty="0"/>
              <a:t>			0, 16, 32, 48, 64, ..., 240</a:t>
            </a:r>
          </a:p>
        </p:txBody>
      </p:sp>
    </p:spTree>
    <p:extLst>
      <p:ext uri="{BB962C8B-B14F-4D97-AF65-F5344CB8AC3E}">
        <p14:creationId xmlns:p14="http://schemas.microsoft.com/office/powerpoint/2010/main" val="2452886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87427" name="Rectangle 3"/>
          <p:cNvSpPr>
            <a:spLocks noGrp="1" noChangeArrowheads="1"/>
          </p:cNvSpPr>
          <p:nvPr>
            <p:ph type="body" idx="1"/>
          </p:nvPr>
        </p:nvSpPr>
        <p:spPr/>
        <p:txBody>
          <a:bodyPr/>
          <a:lstStyle/>
          <a:p>
            <a:pPr marL="400050" lvl="1" indent="0">
              <a:buNone/>
            </a:pPr>
            <a:r>
              <a:rPr lang="en-US" altLang="en-US" sz="2000" dirty="0"/>
              <a:t>First, we allocate memory:</a:t>
            </a:r>
          </a:p>
          <a:p>
            <a:pPr lvl="1">
              <a:buFontTx/>
              <a:buNone/>
            </a:pPr>
            <a:r>
              <a:rPr lang="en-US" altLang="en-US" sz="1800" b="1" dirty="0">
                <a:latin typeface="Courier New" pitchFamily="49" charset="0"/>
              </a:rPr>
              <a:t>	matrix = new double * [16];</a:t>
            </a:r>
          </a:p>
          <a:p>
            <a:pPr lvl="1">
              <a:buFontTx/>
              <a:buNone/>
            </a:pPr>
            <a:r>
              <a:rPr lang="en-US" altLang="en-US" sz="1800" b="1" dirty="0">
                <a:latin typeface="Courier New" pitchFamily="49" charset="0"/>
              </a:rPr>
              <a:t>	double * </a:t>
            </a:r>
            <a:r>
              <a:rPr lang="en-US" altLang="en-US" sz="1800" b="1" dirty="0" err="1">
                <a:latin typeface="Courier New" pitchFamily="49" charset="0"/>
              </a:rPr>
              <a:t>tmp</a:t>
            </a:r>
            <a:r>
              <a:rPr lang="en-US" altLang="en-US" sz="1800" b="1" dirty="0">
                <a:latin typeface="Courier New" pitchFamily="49" charset="0"/>
              </a:rPr>
              <a:t> = new double[256];</a:t>
            </a:r>
          </a:p>
          <a:p>
            <a:pPr lvl="1">
              <a:buFontTx/>
              <a:buNone/>
            </a:pPr>
            <a:endParaRPr lang="en-US" altLang="en-US" sz="1800" b="1" dirty="0">
              <a:latin typeface="Courier New" pitchFamily="49" charset="0"/>
            </a:endParaRPr>
          </a:p>
        </p:txBody>
      </p:sp>
      <p:pic>
        <p:nvPicPr>
          <p:cNvPr id="487428" name="Picture 4"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99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2" name="Picture 4"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7" name="Picture 9" descr="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3" name="Picture 5"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4" name="Picture 6" descr="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pic>
        <p:nvPicPr>
          <p:cNvPr id="488455" name="Picture 7" descr="p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775"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88450"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pic>
        <p:nvPicPr>
          <p:cNvPr id="488458" name="Picture 10" descr="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2281238"/>
            <a:ext cx="1692275" cy="4027487"/>
          </a:xfrm>
          <a:prstGeom prst="rect">
            <a:avLst/>
          </a:prstGeom>
          <a:noFill/>
          <a:extLst>
            <a:ext uri="{909E8E84-426E-40DD-AFC4-6F175D3DCCD1}">
              <a14:hiddenFill xmlns:a14="http://schemas.microsoft.com/office/drawing/2010/main">
                <a:solidFill>
                  <a:srgbClr val="FFFFFF"/>
                </a:solidFill>
              </a14:hiddenFill>
            </a:ext>
          </a:extLst>
        </p:spPr>
      </p:pic>
      <p:sp>
        <p:nvSpPr>
          <p:cNvPr id="488451" name="Rectangle 3"/>
          <p:cNvSpPr>
            <a:spLocks noGrp="1" noChangeArrowheads="1"/>
          </p:cNvSpPr>
          <p:nvPr>
            <p:ph type="body" idx="1"/>
          </p:nvPr>
        </p:nvSpPr>
        <p:spPr/>
        <p:txBody>
          <a:bodyPr/>
          <a:lstStyle/>
          <a:p>
            <a:pPr marL="400050" lvl="1" indent="0">
              <a:buNone/>
            </a:pPr>
            <a:r>
              <a:rPr lang="en-US" altLang="en-US" sz="2000" dirty="0"/>
              <a:t>Next, we allocate the addresses:</a:t>
            </a:r>
          </a:p>
          <a:p>
            <a:pPr lvl="1">
              <a:buFontTx/>
              <a:buNone/>
            </a:pPr>
            <a:r>
              <a:rPr lang="en-US" altLang="en-US" sz="1800" b="1" dirty="0">
                <a:solidFill>
                  <a:schemeClr val="bg2"/>
                </a:solidFill>
                <a:latin typeface="Courier New" pitchFamily="49" charset="0"/>
              </a:rPr>
              <a:t>	</a:t>
            </a:r>
            <a:r>
              <a:rPr lang="en-US" altLang="en-US" sz="1800" b="1" dirty="0">
                <a:solidFill>
                  <a:schemeClr val="bg1">
                    <a:lumMod val="65000"/>
                  </a:schemeClr>
                </a:solidFill>
                <a:latin typeface="Courier New" pitchFamily="49" charset="0"/>
              </a:rPr>
              <a:t>matrix = new double * [16];</a:t>
            </a:r>
          </a:p>
          <a:p>
            <a:pPr lvl="1">
              <a:buFontTx/>
              <a:buNone/>
            </a:pPr>
            <a:r>
              <a:rPr lang="en-US" altLang="en-US" sz="1800" b="1" dirty="0">
                <a:solidFill>
                  <a:schemeClr val="bg1">
                    <a:lumMod val="65000"/>
                  </a:schemeClr>
                </a:solidFill>
                <a:latin typeface="Courier New" pitchFamily="49" charset="0"/>
              </a:rPr>
              <a:t>	double * </a:t>
            </a:r>
            <a:r>
              <a:rPr lang="en-US" altLang="en-US" sz="1800" b="1" dirty="0" err="1">
                <a:solidFill>
                  <a:schemeClr val="bg1">
                    <a:lumMod val="65000"/>
                  </a:schemeClr>
                </a:solidFill>
                <a:latin typeface="Courier New" pitchFamily="49" charset="0"/>
              </a:rPr>
              <a:t>tmp</a:t>
            </a:r>
            <a:r>
              <a:rPr lang="en-US" altLang="en-US" sz="1800" b="1" dirty="0">
                <a:solidFill>
                  <a:schemeClr val="bg1">
                    <a:lumMod val="65000"/>
                  </a:schemeClr>
                </a:solidFill>
                <a:latin typeface="Courier New" pitchFamily="49" charset="0"/>
              </a:rPr>
              <a:t> = new double[256];</a:t>
            </a:r>
          </a:p>
          <a:p>
            <a:pPr lvl="1">
              <a:buFontTx/>
              <a:buNone/>
            </a:pPr>
            <a:endParaRPr lang="en-US" altLang="en-US" sz="1800" b="1" dirty="0">
              <a:solidFill>
                <a:schemeClr val="bg2"/>
              </a:solidFill>
              <a:latin typeface="Courier New" pitchFamily="49" charset="0"/>
            </a:endParaRPr>
          </a:p>
          <a:p>
            <a:pPr lvl="1">
              <a:buFontTx/>
              <a:buNone/>
            </a:pPr>
            <a:r>
              <a:rPr lang="en-US" altLang="en-US" sz="1800" dirty="0">
                <a:latin typeface="Consolas" panose="020B0609020204030204" pitchFamily="49" charset="0"/>
                <a:cs typeface="Consolas" panose="020B0609020204030204" pitchFamily="49" charset="0"/>
              </a:rPr>
              <a:t>  for (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0;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16;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[16*</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marL="400050" lvl="1" indent="0">
              <a:buNone/>
            </a:pPr>
            <a:r>
              <a:rPr lang="en-US" altLang="en-US" sz="2000" dirty="0"/>
              <a:t>This assigns:</a:t>
            </a:r>
          </a:p>
          <a:p>
            <a:pPr lvl="1">
              <a:buFontTx/>
              <a:buNone/>
            </a:pPr>
            <a:r>
              <a:rPr lang="en-US" altLang="en-US" sz="1800" b="1" dirty="0">
                <a:latin typeface="Courier New" pitchFamily="49" charset="0"/>
              </a:rPr>
              <a:t>	</a:t>
            </a: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[ 0</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0]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[ 1</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[ 16] );</a:t>
            </a:r>
          </a:p>
          <a:p>
            <a:pPr lvl="1">
              <a:buFontTx/>
              <a:buNone/>
            </a:pPr>
            <a:r>
              <a:rPr lang="en-US" altLang="en-US" sz="1800" dirty="0">
                <a:latin typeface="Consolas" panose="020B0609020204030204" pitchFamily="49" charset="0"/>
                <a:cs typeface="Consolas" panose="020B0609020204030204" pitchFamily="49" charset="0"/>
              </a:rPr>
              <a:t>	 matrix</a:t>
            </a:r>
            <a:r>
              <a:rPr lang="en-US" altLang="en-US" sz="1800" dirty="0" smtClean="0">
                <a:latin typeface="Consolas" panose="020B0609020204030204" pitchFamily="49" charset="0"/>
                <a:cs typeface="Consolas" panose="020B0609020204030204" pitchFamily="49" charset="0"/>
              </a:rPr>
              <a:t>[ 2</a:t>
            </a: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a:t>
            </a:r>
            <a:r>
              <a:rPr lang="en-US" altLang="en-US" sz="1800" dirty="0">
                <a:latin typeface="Consolas" panose="020B0609020204030204" pitchFamily="49" charset="0"/>
                <a:cs typeface="Consolas" panose="020B0609020204030204" pitchFamily="49" charset="0"/>
              </a:rPr>
              <a:t>&amp;(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[ 32] );</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700" dirty="0">
                <a:latin typeface="Consolas" panose="020B0609020204030204" pitchFamily="49" charset="0"/>
                <a:cs typeface="Consolas" panose="020B0609020204030204" pitchFamily="49" charset="0"/>
              </a:rPr>
              <a:t>			  </a:t>
            </a:r>
            <a:r>
              <a:rPr lang="en-US" altLang="en-US" sz="700" dirty="0" smtClean="0">
                <a:latin typeface="Consolas" panose="020B0609020204030204" pitchFamily="49" charset="0"/>
                <a:cs typeface="Consolas" panose="020B0609020204030204" pitchFamily="49" charset="0"/>
              </a:rPr>
              <a:t>       </a:t>
            </a:r>
            <a:r>
              <a:rPr lang="en-US" altLang="en-US" sz="700" dirty="0">
                <a:latin typeface="Consolas" panose="020B0609020204030204" pitchFamily="49" charset="0"/>
                <a:cs typeface="Consolas" panose="020B0609020204030204" pitchFamily="49" charset="0"/>
              </a:rPr>
              <a:t>.</a:t>
            </a:r>
          </a:p>
          <a:p>
            <a:pPr lvl="1">
              <a:buFontTx/>
              <a:buNone/>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matrix[15</a:t>
            </a:r>
            <a:r>
              <a:rPr lang="en-US" altLang="en-US" sz="1800" dirty="0">
                <a:latin typeface="Consolas" panose="020B0609020204030204" pitchFamily="49" charset="0"/>
                <a:cs typeface="Consolas" panose="020B0609020204030204" pitchFamily="49" charset="0"/>
              </a:rPr>
              <a:t>]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[240] );</a:t>
            </a:r>
          </a:p>
        </p:txBody>
      </p:sp>
    </p:spTree>
    <p:extLst>
      <p:ext uri="{BB962C8B-B14F-4D97-AF65-F5344CB8AC3E}">
        <p14:creationId xmlns:p14="http://schemas.microsoft.com/office/powerpoint/2010/main" val="2047973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8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8" end="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884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84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8451">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884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8451">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845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845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84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6" name="Picture 10"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76475"/>
            <a:ext cx="1692275" cy="4027488"/>
          </a:xfrm>
          <a:prstGeom prst="rect">
            <a:avLst/>
          </a:prstGeom>
          <a:noFill/>
          <a:extLst>
            <a:ext uri="{909E8E84-426E-40DD-AFC4-6F175D3DCCD1}">
              <a14:hiddenFill xmlns:a14="http://schemas.microsoft.com/office/drawing/2010/main">
                <a:solidFill>
                  <a:srgbClr val="FFFFFF"/>
                </a:solidFill>
              </a14:hiddenFill>
            </a:ext>
          </a:extLst>
        </p:spPr>
      </p:pic>
      <p:sp>
        <p:nvSpPr>
          <p:cNvPr id="490498"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490499" name="Rectangle 3"/>
          <p:cNvSpPr>
            <a:spLocks noGrp="1" noChangeArrowheads="1"/>
          </p:cNvSpPr>
          <p:nvPr>
            <p:ph type="body" idx="1"/>
          </p:nvPr>
        </p:nvSpPr>
        <p:spPr/>
        <p:txBody>
          <a:bodyPr/>
          <a:lstStyle/>
          <a:p>
            <a:pPr marL="400050" lvl="1" indent="0">
              <a:buNone/>
            </a:pPr>
            <a:r>
              <a:rPr lang="en-US" altLang="en-US" sz="2000" dirty="0"/>
              <a:t>Deleting this array is easier:</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delete [] matrix[0];</a:t>
            </a:r>
          </a:p>
          <a:p>
            <a:pPr lvl="1">
              <a:buFontTx/>
              <a:buNone/>
            </a:pPr>
            <a:r>
              <a:rPr lang="en-US" altLang="en-US" sz="2000" dirty="0">
                <a:latin typeface="Consolas" panose="020B0609020204030204" pitchFamily="49" charset="0"/>
                <a:cs typeface="Consolas" panose="020B0609020204030204" pitchFamily="49" charset="0"/>
              </a:rPr>
              <a:t>	delete [] matrix;</a:t>
            </a:r>
          </a:p>
        </p:txBody>
      </p:sp>
      <p:sp>
        <p:nvSpPr>
          <p:cNvPr id="490501" name="Line 5"/>
          <p:cNvSpPr>
            <a:spLocks noChangeShapeType="1"/>
          </p:cNvSpPr>
          <p:nvPr/>
        </p:nvSpPr>
        <p:spPr bwMode="auto">
          <a:xfrm>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2" name="Line 6"/>
          <p:cNvSpPr>
            <a:spLocks noChangeShapeType="1"/>
          </p:cNvSpPr>
          <p:nvPr/>
        </p:nvSpPr>
        <p:spPr bwMode="auto">
          <a:xfrm flipV="1">
            <a:off x="6732588" y="2852738"/>
            <a:ext cx="215900" cy="2160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3" name="Line 7"/>
          <p:cNvSpPr>
            <a:spLocks noChangeShapeType="1"/>
          </p:cNvSpPr>
          <p:nvPr/>
        </p:nvSpPr>
        <p:spPr bwMode="auto">
          <a:xfrm>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0504" name="Line 8"/>
          <p:cNvSpPr>
            <a:spLocks noChangeShapeType="1"/>
          </p:cNvSpPr>
          <p:nvPr/>
        </p:nvSpPr>
        <p:spPr bwMode="auto">
          <a:xfrm flipV="1">
            <a:off x="7380288" y="2420938"/>
            <a:ext cx="215900" cy="37449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extLst>
      <p:ext uri="{BB962C8B-B14F-4D97-AF65-F5344CB8AC3E}">
        <p14:creationId xmlns:p14="http://schemas.microsoft.com/office/powerpoint/2010/main" val="3136449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5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50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05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1" grpId="0" animBg="1"/>
      <p:bldP spid="490502" grpId="0" animBg="1"/>
      <p:bldP spid="490503" grpId="0" animBg="1"/>
      <p:bldP spid="4905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normAutofit/>
          </a:bodyPr>
          <a:lstStyle/>
          <a:p>
            <a:r>
              <a:rPr lang="en-US" altLang="en-US" dirty="0" smtClean="0"/>
              <a:t>Adjacency </a:t>
            </a:r>
            <a:r>
              <a:rPr lang="en-US" altLang="en-US" dirty="0"/>
              <a:t>Matrix Improvement</a:t>
            </a:r>
          </a:p>
        </p:txBody>
      </p:sp>
      <p:sp>
        <p:nvSpPr>
          <p:cNvPr id="535555" name="Rectangle 3"/>
          <p:cNvSpPr>
            <a:spLocks noGrp="1" noChangeArrowheads="1"/>
          </p:cNvSpPr>
          <p:nvPr>
            <p:ph type="body" idx="1"/>
          </p:nvPr>
        </p:nvSpPr>
        <p:spPr/>
        <p:txBody>
          <a:bodyPr>
            <a:normAutofit/>
          </a:bodyPr>
          <a:lstStyle/>
          <a:p>
            <a:pPr marL="400050" lvl="1" indent="0">
              <a:buNone/>
            </a:pPr>
            <a:r>
              <a:rPr lang="en-US" altLang="en-US" sz="2000" dirty="0"/>
              <a:t>Our sample graph would be represented as follows:</a:t>
            </a:r>
          </a:p>
        </p:txBody>
      </p:sp>
      <p:pic>
        <p:nvPicPr>
          <p:cNvPr id="535556" name="Picture 4" descr="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3068638"/>
            <a:ext cx="8994775" cy="157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27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40675" name="Rectangle 3"/>
          <p:cNvSpPr>
            <a:spLocks noGrp="1" noChangeArrowheads="1"/>
          </p:cNvSpPr>
          <p:nvPr>
            <p:ph type="body" idx="1"/>
          </p:nvPr>
        </p:nvSpPr>
        <p:spPr/>
        <p:txBody>
          <a:bodyPr/>
          <a:lstStyle/>
          <a:p>
            <a:pPr marL="400050" lvl="1" indent="0">
              <a:buNone/>
            </a:pPr>
            <a:r>
              <a:rPr lang="en-US" altLang="en-US" sz="2000" dirty="0"/>
              <a:t>Next we will look at another improvement which can be used for undirected graphs</a:t>
            </a:r>
          </a:p>
          <a:p>
            <a:pPr marL="400050" lvl="1" indent="0">
              <a:buNone/>
            </a:pPr>
            <a:endParaRPr lang="en-US" altLang="en-US" sz="2000" dirty="0" smtClean="0"/>
          </a:p>
          <a:p>
            <a:pPr marL="400050" lvl="1" indent="0">
              <a:buNone/>
            </a:pPr>
            <a:r>
              <a:rPr lang="en-US" altLang="en-US" sz="2000" dirty="0" smtClean="0"/>
              <a:t>We </a:t>
            </a:r>
            <a:r>
              <a:rPr lang="en-US" altLang="en-US" sz="2000" dirty="0"/>
              <a:t>will store only half of the entries</a:t>
            </a:r>
          </a:p>
          <a:p>
            <a:pPr lvl="1"/>
            <a:r>
              <a:rPr lang="en-US" altLang="en-US" dirty="0" smtClean="0"/>
              <a:t>To </a:t>
            </a:r>
            <a:r>
              <a:rPr lang="en-US" altLang="en-US" dirty="0"/>
              <a:t>do this, we must also learn about pointer arithmetic</a:t>
            </a:r>
          </a:p>
        </p:txBody>
      </p:sp>
    </p:spTree>
    <p:extLst>
      <p:ext uri="{BB962C8B-B14F-4D97-AF65-F5344CB8AC3E}">
        <p14:creationId xmlns:p14="http://schemas.microsoft.com/office/powerpoint/2010/main" val="748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n-US" altLang="en-US" sz="3200" dirty="0" smtClean="0"/>
              <a:t> </a:t>
            </a:r>
            <a:r>
              <a:rPr lang="en-US" altLang="en-US" dirty="0"/>
              <a:t>Background</a:t>
            </a:r>
          </a:p>
        </p:txBody>
      </p:sp>
      <p:sp>
        <p:nvSpPr>
          <p:cNvPr id="555011" name="Rectangle 3"/>
          <p:cNvSpPr>
            <a:spLocks noGrp="1" noChangeArrowheads="1"/>
          </p:cNvSpPr>
          <p:nvPr>
            <p:ph type="body" idx="1"/>
          </p:nvPr>
        </p:nvSpPr>
        <p:spPr/>
        <p:txBody>
          <a:bodyPr/>
          <a:lstStyle/>
          <a:p>
            <a:r>
              <a:rPr lang="en-US" altLang="en-US"/>
              <a:t>In this laboratory, we will look at techniques for storing the edges of a graph</a:t>
            </a:r>
          </a:p>
          <a:p>
            <a:r>
              <a:rPr lang="en-US" altLang="en-US"/>
              <a:t>This laboratory will focus on weighted graphs, however, for unweighted graphs, one can easily use </a:t>
            </a:r>
            <a:r>
              <a:rPr lang="en-US" altLang="en-US" b="1">
                <a:latin typeface="Courier New" pitchFamily="49" charset="0"/>
              </a:rPr>
              <a:t>bool</a:t>
            </a:r>
            <a:r>
              <a:rPr lang="en-US" altLang="en-US"/>
              <a:t> in place of </a:t>
            </a:r>
            <a:r>
              <a:rPr lang="en-US" altLang="en-US" b="1">
                <a:latin typeface="Courier New" pitchFamily="49" charset="0"/>
              </a:rPr>
              <a:t>double</a:t>
            </a:r>
          </a:p>
        </p:txBody>
      </p:sp>
    </p:spTree>
    <p:extLst>
      <p:ext uri="{BB962C8B-B14F-4D97-AF65-F5344CB8AC3E}">
        <p14:creationId xmlns:p14="http://schemas.microsoft.com/office/powerpoint/2010/main" val="1501608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09955" name="Rectangle 3"/>
          <p:cNvSpPr>
            <a:spLocks noGrp="1" noChangeArrowheads="1"/>
          </p:cNvSpPr>
          <p:nvPr>
            <p:ph type="body" idx="1"/>
          </p:nvPr>
        </p:nvSpPr>
        <p:spPr/>
        <p:txBody>
          <a:bodyPr>
            <a:normAutofit/>
          </a:bodyPr>
          <a:lstStyle/>
          <a:p>
            <a:pPr marL="400050" lvl="1" indent="0">
              <a:buNone/>
            </a:pPr>
            <a:r>
              <a:rPr lang="en-US" altLang="en-US" sz="2000" dirty="0"/>
              <a:t>Note also that we are not storing a directed graph:  therefore, we really need only store half of the matrix</a:t>
            </a:r>
          </a:p>
          <a:p>
            <a:pPr lvl="1"/>
            <a:endParaRPr lang="en-US" altLang="en-US" sz="2000" dirty="0" smtClean="0"/>
          </a:p>
          <a:p>
            <a:pPr marL="400050" lvl="1" indent="0">
              <a:buNone/>
            </a:pPr>
            <a:r>
              <a:rPr lang="en-US" altLang="en-US" sz="2000" dirty="0" smtClean="0"/>
              <a:t>Thus</a:t>
            </a:r>
            <a:r>
              <a:rPr lang="en-US" altLang="en-US" sz="2000" dirty="0"/>
              <a:t>, instead of </a:t>
            </a:r>
            <a:r>
              <a:rPr lang="en-US" altLang="en-US" sz="2000" dirty="0" smtClean="0"/>
              <a:t>256 entries</a:t>
            </a:r>
            <a:r>
              <a:rPr lang="en-US" altLang="en-US" sz="2000" dirty="0"/>
              <a:t>, we really </a:t>
            </a:r>
            <a:r>
              <a:rPr lang="en-US" altLang="en-US" sz="2000" dirty="0" smtClean="0"/>
              <a:t>only require </a:t>
            </a:r>
            <a:r>
              <a:rPr lang="en-US" altLang="en-US" sz="2000" dirty="0"/>
              <a:t>120 entries</a:t>
            </a:r>
          </a:p>
        </p:txBody>
      </p:sp>
      <p:pic>
        <p:nvPicPr>
          <p:cNvPr id="509958" name="Picture 6" descr="ArraysOfArr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284538"/>
            <a:ext cx="2373312"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450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0979" name="Rectangle 3"/>
          <p:cNvSpPr>
            <a:spLocks noGrp="1" noChangeArrowheads="1"/>
          </p:cNvSpPr>
          <p:nvPr>
            <p:ph type="body" idx="1"/>
          </p:nvPr>
        </p:nvSpPr>
        <p:spPr/>
        <p:txBody>
          <a:bodyPr/>
          <a:lstStyle/>
          <a:p>
            <a:pPr marL="400050" lvl="1" indent="0">
              <a:buNone/>
            </a:pPr>
            <a:r>
              <a:rPr lang="en-US" altLang="en-US" sz="2000" dirty="0"/>
              <a:t>The memory allocation for this would be straight-forward, too:</a:t>
            </a:r>
          </a:p>
          <a:p>
            <a:pPr lvl="1">
              <a:buFontTx/>
              <a:buNone/>
            </a:pPr>
            <a:r>
              <a:rPr lang="en-US" altLang="en-US" sz="2400" b="1" dirty="0">
                <a:latin typeface="Courier New" pitchFamily="49" charset="0"/>
              </a:rPr>
              <a:t>	</a:t>
            </a:r>
            <a:r>
              <a:rPr lang="en-US" altLang="en-US" sz="2000" dirty="0">
                <a:latin typeface="Consolas" panose="020B0609020204030204" pitchFamily="49" charset="0"/>
                <a:cs typeface="Consolas" panose="020B0609020204030204" pitchFamily="49" charset="0"/>
              </a:rPr>
              <a:t>matrix = new double * [16];</a:t>
            </a:r>
          </a:p>
          <a:p>
            <a:pPr lvl="1">
              <a:buFontTx/>
              <a:buNone/>
            </a:pPr>
            <a:r>
              <a:rPr lang="en-US" altLang="en-US" sz="2000" dirty="0">
                <a:latin typeface="Consolas" panose="020B0609020204030204" pitchFamily="49" charset="0"/>
                <a:cs typeface="Consolas" panose="020B0609020204030204" pitchFamily="49" charset="0"/>
              </a:rPr>
              <a:t>	matrix[0] = 0;</a:t>
            </a:r>
          </a:p>
          <a:p>
            <a:pPr lvl="1">
              <a:buFontTx/>
              <a:buNone/>
            </a:pPr>
            <a:r>
              <a:rPr lang="en-US" altLang="en-US" sz="2000" dirty="0">
                <a:latin typeface="Consolas" panose="020B0609020204030204" pitchFamily="49" charset="0"/>
                <a:cs typeface="Consolas" panose="020B0609020204030204" pitchFamily="49" charset="0"/>
              </a:rPr>
              <a:t>	matrix[1] = new double[120];</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for(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2;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16;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1">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- 1;</a:t>
            </a:r>
          </a:p>
          <a:p>
            <a:pPr lvl="1">
              <a:buFontTx/>
              <a:buNone/>
            </a:pPr>
            <a:r>
              <a:rPr lang="en-US" altLang="en-US" sz="20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377764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3027" name="Rectangle 3"/>
          <p:cNvSpPr>
            <a:spLocks noGrp="1" noChangeArrowheads="1"/>
          </p:cNvSpPr>
          <p:nvPr>
            <p:ph type="body" idx="1"/>
          </p:nvPr>
        </p:nvSpPr>
        <p:spPr/>
        <p:txBody>
          <a:bodyPr/>
          <a:lstStyle/>
          <a:p>
            <a:r>
              <a:rPr lang="en-US" altLang="en-US"/>
              <a:t>What we are using here is pointer arithmetic:</a:t>
            </a:r>
          </a:p>
          <a:p>
            <a:pPr lvl="1"/>
            <a:r>
              <a:rPr lang="en-US" altLang="en-US"/>
              <a:t>in C/C++, you can add values to a pointer</a:t>
            </a:r>
          </a:p>
          <a:p>
            <a:pPr lvl="1"/>
            <a:r>
              <a:rPr lang="en-US" altLang="en-US"/>
              <a:t>the question is, what does it mean to set:</a:t>
            </a:r>
          </a:p>
          <a:p>
            <a:pPr lvl="2">
              <a:buFontTx/>
              <a:buNone/>
            </a:pPr>
            <a:r>
              <a:rPr lang="en-US" altLang="en-US" b="1">
                <a:latin typeface="Courier New" pitchFamily="49" charset="0"/>
              </a:rPr>
              <a:t> 		ptr = ptr + 1;</a:t>
            </a:r>
          </a:p>
          <a:p>
            <a:pPr lvl="1">
              <a:buFontTx/>
              <a:buNone/>
            </a:pPr>
            <a:r>
              <a:rPr lang="en-US" altLang="en-US"/>
              <a:t>	or</a:t>
            </a:r>
          </a:p>
          <a:p>
            <a:pPr lvl="2">
              <a:buFontTx/>
              <a:buNone/>
            </a:pPr>
            <a:r>
              <a:rPr lang="en-US" altLang="en-US" b="1">
                <a:latin typeface="Courier New" pitchFamily="49" charset="0"/>
              </a:rPr>
              <a:t>		ptr = ptr + 2;</a:t>
            </a:r>
          </a:p>
        </p:txBody>
      </p:sp>
    </p:spTree>
    <p:extLst>
      <p:ext uri="{BB962C8B-B14F-4D97-AF65-F5344CB8AC3E}">
        <p14:creationId xmlns:p14="http://schemas.microsoft.com/office/powerpoint/2010/main" val="3578221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6099" name="Rectangle 3"/>
          <p:cNvSpPr>
            <a:spLocks noGrp="1" noChangeArrowheads="1"/>
          </p:cNvSpPr>
          <p:nvPr>
            <p:ph type="body" idx="1"/>
          </p:nvPr>
        </p:nvSpPr>
        <p:spPr/>
        <p:txBody>
          <a:bodyPr/>
          <a:lstStyle/>
          <a:p>
            <a:r>
              <a:rPr lang="en-US" altLang="en-US"/>
              <a:t>Suppose we have a pointer-to-a-double:</a:t>
            </a:r>
          </a:p>
          <a:p>
            <a:pPr>
              <a:buFontTx/>
              <a:buNone/>
            </a:pPr>
            <a:r>
              <a:rPr lang="en-US" altLang="en-US"/>
              <a:t>		</a:t>
            </a:r>
            <a:r>
              <a:rPr lang="en-US" altLang="en-US" sz="2400" b="1">
                <a:latin typeface="Courier New" pitchFamily="49" charset="0"/>
              </a:rPr>
              <a:t>double * ptr = new double( 3.14 );</a:t>
            </a:r>
          </a:p>
          <a:p>
            <a:pPr>
              <a:buFontTx/>
              <a:buNone/>
            </a:pPr>
            <a:r>
              <a:rPr lang="en-US" altLang="en-US"/>
              <a:t>	where:</a:t>
            </a:r>
          </a:p>
          <a:p>
            <a:pPr lvl="1"/>
            <a:r>
              <a:rPr lang="en-US" altLang="en-US"/>
              <a:t>the pointer has a value of </a:t>
            </a:r>
            <a:r>
              <a:rPr lang="en-US" altLang="en-US" sz="2400" b="1">
                <a:latin typeface="Courier New" pitchFamily="49" charset="0"/>
              </a:rPr>
              <a:t>0x53A1D780</a:t>
            </a:r>
            <a:r>
              <a:rPr lang="en-US" altLang="en-US"/>
              <a:t>, and</a:t>
            </a:r>
          </a:p>
          <a:p>
            <a:pPr lvl="1"/>
            <a:r>
              <a:rPr lang="en-US" altLang="en-US"/>
              <a:t>the representation of 3.14 is </a:t>
            </a:r>
            <a:r>
              <a:rPr lang="en-US" altLang="en-US" sz="2400" b="1">
                <a:latin typeface="Courier New" pitchFamily="49" charset="0"/>
              </a:rPr>
              <a:t>0x40091Eb851EB851F</a:t>
            </a:r>
            <a:endParaRPr lang="en-US" altLang="en-US"/>
          </a:p>
          <a:p>
            <a:pPr lvl="1"/>
            <a:endParaRPr lang="en-US" altLang="en-US"/>
          </a:p>
        </p:txBody>
      </p:sp>
      <p:pic>
        <p:nvPicPr>
          <p:cNvPr id="516100"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04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noAutofit/>
          </a:bodyPr>
          <a:lstStyle/>
          <a:p>
            <a:r>
              <a:rPr lang="en-US" altLang="en-US" dirty="0" smtClean="0"/>
              <a:t>Lower-triangular adjacency matrix</a:t>
            </a:r>
            <a:endParaRPr lang="en-US" altLang="en-US" dirty="0"/>
          </a:p>
        </p:txBody>
      </p:sp>
      <p:sp>
        <p:nvSpPr>
          <p:cNvPr id="517123" name="Rectangle 3"/>
          <p:cNvSpPr>
            <a:spLocks noGrp="1" noChangeArrowheads="1"/>
          </p:cNvSpPr>
          <p:nvPr>
            <p:ph type="body" idx="1"/>
          </p:nvPr>
        </p:nvSpPr>
        <p:spPr/>
        <p:txBody>
          <a:bodyPr/>
          <a:lstStyle/>
          <a:p>
            <a:r>
              <a:rPr lang="en-US" altLang="en-US"/>
              <a:t>If we just added one to the address, then this would give us the value </a:t>
            </a:r>
            <a:r>
              <a:rPr lang="en-US" altLang="en-US" sz="2800" b="1">
                <a:latin typeface="Courier New" pitchFamily="49" charset="0"/>
              </a:rPr>
              <a:t>0x53A1D781</a:t>
            </a:r>
            <a:r>
              <a:rPr lang="en-US" altLang="en-US"/>
              <a:t>, but this contains no useful information...</a:t>
            </a:r>
          </a:p>
        </p:txBody>
      </p:sp>
      <p:pic>
        <p:nvPicPr>
          <p:cNvPr id="517124"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7125" name="Oval 5"/>
          <p:cNvSpPr>
            <a:spLocks noChangeArrowheads="1"/>
          </p:cNvSpPr>
          <p:nvPr/>
        </p:nvSpPr>
        <p:spPr bwMode="auto">
          <a:xfrm>
            <a:off x="3203575"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444455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8147" name="Rectangle 3"/>
          <p:cNvSpPr>
            <a:spLocks noGrp="1" noChangeArrowheads="1"/>
          </p:cNvSpPr>
          <p:nvPr>
            <p:ph type="body" idx="1"/>
          </p:nvPr>
        </p:nvSpPr>
        <p:spPr/>
        <p:txBody>
          <a:bodyPr/>
          <a:lstStyle/>
          <a:p>
            <a:r>
              <a:rPr lang="en-US" altLang="en-US"/>
              <a:t>The only logical interpretation of </a:t>
            </a:r>
            <a:r>
              <a:rPr lang="en-US" altLang="en-US" sz="2800" b="1">
                <a:latin typeface="Courier New" pitchFamily="49" charset="0"/>
              </a:rPr>
              <a:t>ptr + 1</a:t>
            </a:r>
            <a:r>
              <a:rPr lang="en-US" altLang="en-US"/>
              <a:t> is to go to the </a:t>
            </a:r>
            <a:r>
              <a:rPr lang="en-US" altLang="en-US" i="1"/>
              <a:t>next</a:t>
            </a:r>
            <a:r>
              <a:rPr lang="en-US" altLang="en-US"/>
              <a:t> location a different double could exist, </a:t>
            </a:r>
            <a:r>
              <a:rPr lang="en-US" altLang="en-US" i="1"/>
              <a:t>i</a:t>
            </a:r>
            <a:r>
              <a:rPr lang="en-US" altLang="en-US"/>
              <a:t>.</a:t>
            </a:r>
            <a:r>
              <a:rPr lang="en-US" altLang="en-US" i="1"/>
              <a:t>e</a:t>
            </a:r>
            <a:r>
              <a:rPr lang="en-US" altLang="en-US"/>
              <a:t>.,  </a:t>
            </a:r>
            <a:r>
              <a:rPr lang="en-US" altLang="en-US" sz="2800" b="1">
                <a:latin typeface="Courier New" pitchFamily="49" charset="0"/>
              </a:rPr>
              <a:t>0x53A1D78</a:t>
            </a:r>
            <a:r>
              <a:rPr lang="en-US" altLang="en-US" sz="2800" b="1">
                <a:solidFill>
                  <a:srgbClr val="FF0000"/>
                </a:solidFill>
                <a:latin typeface="Courier New" pitchFamily="49" charset="0"/>
              </a:rPr>
              <a:t>8</a:t>
            </a:r>
            <a:endParaRPr lang="en-US" altLang="en-US">
              <a:solidFill>
                <a:srgbClr val="FF0000"/>
              </a:solidFill>
            </a:endParaRPr>
          </a:p>
        </p:txBody>
      </p:sp>
      <p:pic>
        <p:nvPicPr>
          <p:cNvPr id="518148" name="Picture 4" descr="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97425"/>
            <a:ext cx="3671888" cy="1539875"/>
          </a:xfrm>
          <a:prstGeom prst="rect">
            <a:avLst/>
          </a:prstGeom>
          <a:noFill/>
          <a:extLst>
            <a:ext uri="{909E8E84-426E-40DD-AFC4-6F175D3DCCD1}">
              <a14:hiddenFill xmlns:a14="http://schemas.microsoft.com/office/drawing/2010/main">
                <a:solidFill>
                  <a:srgbClr val="FFFFFF"/>
                </a:solidFill>
              </a14:hiddenFill>
            </a:ext>
          </a:extLst>
        </p:spPr>
      </p:pic>
      <p:sp>
        <p:nvSpPr>
          <p:cNvPr id="518149" name="Oval 5"/>
          <p:cNvSpPr>
            <a:spLocks noChangeArrowheads="1"/>
          </p:cNvSpPr>
          <p:nvPr/>
        </p:nvSpPr>
        <p:spPr bwMode="auto">
          <a:xfrm>
            <a:off x="6011863" y="4581525"/>
            <a:ext cx="431800" cy="20161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71638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9171" name="Rectangle 3"/>
          <p:cNvSpPr>
            <a:spLocks noGrp="1" noChangeArrowheads="1"/>
          </p:cNvSpPr>
          <p:nvPr>
            <p:ph type="body" idx="1"/>
          </p:nvPr>
        </p:nvSpPr>
        <p:spPr/>
        <p:txBody>
          <a:bodyPr/>
          <a:lstStyle/>
          <a:p>
            <a:pPr marL="400050" lvl="1" indent="0">
              <a:buNone/>
            </a:pPr>
            <a:r>
              <a:rPr lang="en-US" altLang="en-US" sz="2000" dirty="0"/>
              <a:t>Therefore, if we define:</a:t>
            </a:r>
          </a:p>
          <a:p>
            <a:pPr lvl="1">
              <a:buFontTx/>
              <a:buNone/>
            </a:pPr>
            <a:r>
              <a:rPr lang="en-US" altLang="en-US" dirty="0"/>
              <a:t>	double * array = new double[4];</a:t>
            </a:r>
          </a:p>
          <a:p>
            <a:pPr>
              <a:buFontTx/>
              <a:buNone/>
            </a:pPr>
            <a:r>
              <a:rPr lang="en-US" altLang="en-US" dirty="0"/>
              <a:t>	then the following are all equivalent:</a:t>
            </a:r>
          </a:p>
          <a:p>
            <a:pPr>
              <a:buFontTx/>
              <a:buNone/>
            </a:pPr>
            <a:r>
              <a:rPr lang="en-US" altLang="en-US" b="1" dirty="0">
                <a:latin typeface="Courier New" pitchFamily="49" charset="0"/>
              </a:rPr>
              <a:t>		array[0]		*array</a:t>
            </a:r>
          </a:p>
          <a:p>
            <a:pPr>
              <a:buFontTx/>
              <a:buNone/>
            </a:pPr>
            <a:r>
              <a:rPr lang="en-US" altLang="en-US" b="1" dirty="0">
                <a:latin typeface="Courier New" pitchFamily="49" charset="0"/>
              </a:rPr>
              <a:t>		array[1]		*(array + 1)</a:t>
            </a:r>
          </a:p>
          <a:p>
            <a:pPr>
              <a:buFontTx/>
              <a:buNone/>
            </a:pPr>
            <a:r>
              <a:rPr lang="en-US" altLang="en-US" b="1" dirty="0">
                <a:latin typeface="Courier New" pitchFamily="49" charset="0"/>
              </a:rPr>
              <a:t>		array[2]		*(array + 2)</a:t>
            </a:r>
          </a:p>
          <a:p>
            <a:pPr>
              <a:buFontTx/>
              <a:buNone/>
            </a:pPr>
            <a:r>
              <a:rPr lang="en-US" altLang="en-US" b="1" dirty="0">
                <a:latin typeface="Courier New" pitchFamily="49" charset="0"/>
              </a:rPr>
              <a:t>		array[3]		*(array + 3)</a:t>
            </a:r>
          </a:p>
        </p:txBody>
      </p:sp>
    </p:spTree>
    <p:extLst>
      <p:ext uri="{BB962C8B-B14F-4D97-AF65-F5344CB8AC3E}">
        <p14:creationId xmlns:p14="http://schemas.microsoft.com/office/powerpoint/2010/main" val="3690113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21219" name="Rectangle 3"/>
          <p:cNvSpPr>
            <a:spLocks noGrp="1" noChangeArrowheads="1"/>
          </p:cNvSpPr>
          <p:nvPr>
            <p:ph type="body" idx="1"/>
          </p:nvPr>
        </p:nvSpPr>
        <p:spPr/>
        <p:txBody>
          <a:bodyPr/>
          <a:lstStyle/>
          <a:p>
            <a:r>
              <a:rPr lang="en-US" altLang="en-US" dirty="0"/>
              <a:t>Thus, the following code simply adds appropriate amounts to the pointer:</a:t>
            </a:r>
          </a:p>
          <a:p>
            <a:pPr lvl="1">
              <a:buFontTx/>
              <a:buNone/>
            </a:pPr>
            <a:endParaRPr lang="en-US" altLang="en-US" dirty="0" smtClean="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matrix = new double </a:t>
            </a:r>
            <a:r>
              <a:rPr lang="en-US" altLang="en-US" sz="1800" dirty="0" smtClean="0">
                <a:latin typeface="Consolas" panose="020B0609020204030204" pitchFamily="49" charset="0"/>
                <a:cs typeface="Consolas" panose="020B0609020204030204" pitchFamily="49" charset="0"/>
              </a:rPr>
              <a:t>*[</a:t>
            </a:r>
            <a:r>
              <a:rPr lang="en-US" altLang="en-US" sz="1800" dirty="0">
                <a:latin typeface="Consolas" panose="020B0609020204030204" pitchFamily="49" charset="0"/>
                <a:cs typeface="Consolas" panose="020B0609020204030204" pitchFamily="49" charset="0"/>
              </a:rPr>
              <a:t>N];</a:t>
            </a:r>
          </a:p>
          <a:p>
            <a:pPr lvl="2">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smtClean="0">
                <a:latin typeface="Consolas" panose="020B0609020204030204" pitchFamily="49" charset="0"/>
                <a:cs typeface="Consolas" panose="020B0609020204030204" pitchFamily="49" charset="0"/>
              </a:rPr>
              <a:t>nullptr</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matrix[1] = new double[N*(N – 1</a:t>
            </a:r>
            <a:r>
              <a:rPr lang="en-US" altLang="en-US" sz="1800" dirty="0" smtClean="0">
                <a:latin typeface="Consolas" panose="020B0609020204030204" pitchFamily="49" charset="0"/>
                <a:cs typeface="Consolas" panose="020B0609020204030204" pitchFamily="49" charset="0"/>
              </a:rPr>
              <a:t>)/2];</a:t>
            </a:r>
            <a:endParaRPr lang="en-US" altLang="en-US" sz="1800" dirty="0">
              <a:latin typeface="Consolas" panose="020B0609020204030204" pitchFamily="49" charset="0"/>
              <a:cs typeface="Consolas" panose="020B0609020204030204" pitchFamily="49" charset="0"/>
            </a:endParaRPr>
          </a:p>
          <a:p>
            <a:pPr lvl="2">
              <a:buFontTx/>
              <a:buNone/>
            </a:pPr>
            <a:endParaRPr lang="en-US" altLang="en-US" sz="1800" dirty="0">
              <a:latin typeface="Consolas" panose="020B0609020204030204" pitchFamily="49" charset="0"/>
              <a:cs typeface="Consolas" panose="020B0609020204030204" pitchFamily="49" charset="0"/>
            </a:endParaRPr>
          </a:p>
          <a:p>
            <a:pPr lvl="2">
              <a:buFontTx/>
              <a:buNone/>
            </a:pPr>
            <a:r>
              <a:rPr lang="en-US" altLang="en-US" sz="1800" dirty="0">
                <a:latin typeface="Consolas" panose="020B0609020204030204" pitchFamily="49" charset="0"/>
                <a:cs typeface="Consolas" panose="020B0609020204030204" pitchFamily="49" charset="0"/>
              </a:rPr>
              <a:t>	for( </a:t>
            </a:r>
            <a:r>
              <a:rPr lang="en-US" altLang="en-US" sz="1800" dirty="0" err="1">
                <a:latin typeface="Consolas" panose="020B0609020204030204" pitchFamily="49" charset="0"/>
                <a:cs typeface="Consolas" panose="020B0609020204030204" pitchFamily="49" charset="0"/>
              </a:rPr>
              <a:t>int</a:t>
            </a:r>
            <a:r>
              <a:rPr lang="en-US" altLang="en-US" sz="1800" dirty="0">
                <a:latin typeface="Consolas" panose="020B0609020204030204" pitchFamily="49" charset="0"/>
                <a:cs typeface="Consolas" panose="020B0609020204030204" pitchFamily="49" charset="0"/>
              </a:rPr>
              <a:t>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2;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&lt; N;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a:t>
            </a:r>
          </a:p>
          <a:p>
            <a:pPr lvl="2">
              <a:buFontTx/>
              <a:buNone/>
            </a:pPr>
            <a:r>
              <a:rPr lang="en-US" altLang="en-US" sz="1800" dirty="0">
                <a:latin typeface="Consolas" panose="020B0609020204030204" pitchFamily="49" charset="0"/>
                <a:cs typeface="Consolas" panose="020B0609020204030204" pitchFamily="49" charset="0"/>
              </a:rPr>
              <a:t>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matrix[</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 + </a:t>
            </a:r>
            <a:r>
              <a:rPr lang="en-US" altLang="en-US" sz="1800" dirty="0" err="1">
                <a:latin typeface="Consolas" panose="020B0609020204030204" pitchFamily="49" charset="0"/>
                <a:cs typeface="Consolas" panose="020B0609020204030204" pitchFamily="49" charset="0"/>
              </a:rPr>
              <a:t>i</a:t>
            </a:r>
            <a:r>
              <a:rPr lang="en-US" altLang="en-US" sz="1800" dirty="0">
                <a:latin typeface="Consolas" panose="020B0609020204030204" pitchFamily="49" charset="0"/>
                <a:cs typeface="Consolas" panose="020B0609020204030204" pitchFamily="49" charset="0"/>
              </a:rPr>
              <a:t> - 1;</a:t>
            </a:r>
          </a:p>
          <a:p>
            <a:pPr lvl="2">
              <a:buFontTx/>
              <a:buNone/>
            </a:pPr>
            <a:r>
              <a:rPr lang="en-US" altLang="en-US" sz="1800" dirty="0">
                <a:latin typeface="Consolas" panose="020B0609020204030204" pitchFamily="49" charset="0"/>
                <a:cs typeface="Consolas" panose="020B0609020204030204" pitchFamily="49" charset="0"/>
              </a:rPr>
              <a:t>	}</a:t>
            </a:r>
          </a:p>
          <a:p>
            <a:pPr>
              <a:buFontTx/>
              <a:buNone/>
            </a:pPr>
            <a:endParaRPr lang="en-US" altLang="en-US" dirty="0"/>
          </a:p>
        </p:txBody>
      </p:sp>
    </p:spTree>
    <p:extLst>
      <p:ext uri="{BB962C8B-B14F-4D97-AF65-F5344CB8AC3E}">
        <p14:creationId xmlns:p14="http://schemas.microsoft.com/office/powerpoint/2010/main" val="3304255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12003" name="Rectangle 3"/>
          <p:cNvSpPr>
            <a:spLocks noGrp="1" noChangeArrowheads="1"/>
          </p:cNvSpPr>
          <p:nvPr>
            <p:ph type="body" idx="1"/>
          </p:nvPr>
        </p:nvSpPr>
        <p:spPr/>
        <p:txBody>
          <a:bodyPr/>
          <a:lstStyle/>
          <a:p>
            <a:pPr marL="358775" indent="-358775">
              <a:buNone/>
            </a:pPr>
            <a:r>
              <a:rPr lang="en-US" altLang="en-US" dirty="0" smtClean="0"/>
              <a:t>	Visually</a:t>
            </a:r>
            <a:r>
              <a:rPr lang="en-US" altLang="en-US" dirty="0"/>
              <a:t>, we have, for </a:t>
            </a:r>
            <a:r>
              <a:rPr lang="en-US" altLang="en-US" i="1" dirty="0">
                <a:latin typeface="Times New Roman" pitchFamily="18" charset="0"/>
              </a:rPr>
              <a:t>N</a:t>
            </a:r>
            <a:r>
              <a:rPr lang="en-US" altLang="en-US" dirty="0">
                <a:latin typeface="Times New Roman" pitchFamily="18" charset="0"/>
              </a:rPr>
              <a:t> = 16</a:t>
            </a:r>
            <a:r>
              <a:rPr lang="en-US" altLang="en-US" dirty="0"/>
              <a:t>, the following:</a:t>
            </a:r>
          </a:p>
          <a:p>
            <a:pPr lvl="1">
              <a:buFontTx/>
              <a:buNone/>
            </a:pPr>
            <a:r>
              <a:rPr lang="en-US" altLang="en-US" sz="1800" dirty="0">
                <a:latin typeface="Consolas" panose="020B0609020204030204" pitchFamily="49" charset="0"/>
                <a:cs typeface="Consolas" panose="020B0609020204030204" pitchFamily="49" charset="0"/>
              </a:rPr>
              <a:t>	matrix[0] = </a:t>
            </a:r>
            <a:r>
              <a:rPr lang="en-US" altLang="en-US" sz="1800" dirty="0" err="1" smtClean="0">
                <a:latin typeface="Consolas" panose="020B0609020204030204" pitchFamily="49" charset="0"/>
                <a:cs typeface="Consolas" panose="020B0609020204030204" pitchFamily="49" charset="0"/>
              </a:rPr>
              <a:t>nullptr</a:t>
            </a:r>
            <a:r>
              <a:rPr lang="en-US" altLang="en-US" sz="1800" dirty="0" smtClean="0">
                <a:latin typeface="Consolas" panose="020B0609020204030204" pitchFamily="49" charset="0"/>
                <a:cs typeface="Consolas" panose="020B0609020204030204" pitchFamily="49" charset="0"/>
              </a:rPr>
              <a:t>;</a:t>
            </a:r>
            <a:endParaRPr lang="en-US" altLang="en-US" sz="1800" dirty="0">
              <a:latin typeface="Consolas" panose="020B0609020204030204" pitchFamily="49" charset="0"/>
              <a:cs typeface="Consolas" panose="020B0609020204030204" pitchFamily="49" charset="0"/>
            </a:endParaRPr>
          </a:p>
          <a:p>
            <a:pPr lvl="1">
              <a:buFontTx/>
              <a:buNone/>
            </a:pPr>
            <a:r>
              <a:rPr lang="en-US" altLang="en-US" sz="1800" dirty="0">
                <a:latin typeface="Consolas" panose="020B0609020204030204" pitchFamily="49" charset="0"/>
                <a:cs typeface="Consolas" panose="020B0609020204030204" pitchFamily="49" charset="0"/>
              </a:rPr>
              <a:t>	matrix[1]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[0] );</a:t>
            </a:r>
          </a:p>
          <a:p>
            <a:pPr lvl="1">
              <a:buFontTx/>
              <a:buNone/>
            </a:pPr>
            <a:r>
              <a:rPr lang="en-US" altLang="en-US" sz="1800" dirty="0">
                <a:latin typeface="Consolas" panose="020B0609020204030204" pitchFamily="49" charset="0"/>
                <a:cs typeface="Consolas" panose="020B0609020204030204" pitchFamily="49" charset="0"/>
              </a:rPr>
              <a:t>	matrix[2]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996633"/>
                </a:solidFill>
                <a:latin typeface="Consolas" panose="020B0609020204030204" pitchFamily="49" charset="0"/>
                <a:cs typeface="Consolas" panose="020B0609020204030204" pitchFamily="49" charset="0"/>
              </a:rPr>
              <a:t>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matrix[3]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0000"/>
                </a:solidFill>
                <a:latin typeface="Consolas" panose="020B0609020204030204" pitchFamily="49" charset="0"/>
                <a:cs typeface="Consolas" panose="020B0609020204030204" pitchFamily="49" charset="0"/>
              </a:rPr>
              <a:t>3</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matrix[4]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9900"/>
                </a:solidFill>
                <a:latin typeface="Consolas" panose="020B0609020204030204" pitchFamily="49" charset="0"/>
                <a:cs typeface="Consolas" panose="020B0609020204030204" pitchFamily="49" charset="0"/>
              </a:rPr>
              <a:t>6</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FFFF00"/>
                </a:solidFill>
                <a:latin typeface="Consolas" panose="020B0609020204030204" pitchFamily="49" charset="0"/>
                <a:cs typeface="Consolas" panose="020B0609020204030204" pitchFamily="49" charset="0"/>
              </a:rPr>
              <a:t>10</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matrix[6]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00CC00"/>
                </a:solidFill>
                <a:latin typeface="Consolas" panose="020B0609020204030204" pitchFamily="49" charset="0"/>
                <a:cs typeface="Consolas" panose="020B0609020204030204" pitchFamily="49" charset="0"/>
              </a:rPr>
              <a:t>15</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chemeClr val="hlink"/>
                </a:solidFill>
                <a:latin typeface="Consolas" panose="020B0609020204030204" pitchFamily="49" charset="0"/>
                <a:cs typeface="Consolas" panose="020B0609020204030204" pitchFamily="49" charset="0"/>
              </a:rPr>
              <a:t>21</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matrix[7]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a:t>
            </a:r>
            <a:r>
              <a:rPr lang="en-US" altLang="en-US" sz="1800" dirty="0">
                <a:solidFill>
                  <a:srgbClr val="CC3399"/>
                </a:solidFill>
                <a:latin typeface="Consolas" panose="020B0609020204030204" pitchFamily="49" charset="0"/>
                <a:cs typeface="Consolas" panose="020B0609020204030204" pitchFamily="49" charset="0"/>
              </a:rPr>
              <a:t>28</a:t>
            </a: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a:t>
            </a:r>
          </a:p>
          <a:p>
            <a:pPr lvl="1">
              <a:buFontTx/>
              <a:buNone/>
            </a:pPr>
            <a:r>
              <a:rPr lang="en-US" altLang="en-US" sz="1800" dirty="0">
                <a:latin typeface="Consolas" panose="020B0609020204030204" pitchFamily="49" charset="0"/>
                <a:cs typeface="Consolas" panose="020B0609020204030204" pitchFamily="49" charset="0"/>
              </a:rPr>
              <a:t>	matrix[15] = &amp;( </a:t>
            </a:r>
            <a:r>
              <a:rPr lang="en-US" altLang="en-US" sz="1800" dirty="0" err="1">
                <a:latin typeface="Consolas" panose="020B0609020204030204" pitchFamily="49" charset="0"/>
                <a:cs typeface="Consolas" panose="020B0609020204030204" pitchFamily="49" charset="0"/>
              </a:rPr>
              <a:t>tmp</a:t>
            </a:r>
            <a:r>
              <a:rPr lang="en-US" altLang="en-US" sz="1800" dirty="0">
                <a:latin typeface="Consolas" panose="020B0609020204030204" pitchFamily="49" charset="0"/>
                <a:cs typeface="Consolas" panose="020B0609020204030204" pitchFamily="49" charset="0"/>
              </a:rPr>
              <a:t>[105] );</a:t>
            </a:r>
          </a:p>
        </p:txBody>
      </p:sp>
      <p:pic>
        <p:nvPicPr>
          <p:cNvPr id="512005" name="Picture 5" descr="b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2565400"/>
            <a:ext cx="1692275" cy="402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169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0435" name="Rectangle 3"/>
          <p:cNvSpPr>
            <a:spLocks noGrp="1" noChangeArrowheads="1"/>
          </p:cNvSpPr>
          <p:nvPr>
            <p:ph type="body" idx="1"/>
          </p:nvPr>
        </p:nvSpPr>
        <p:spPr/>
        <p:txBody>
          <a:bodyPr/>
          <a:lstStyle/>
          <a:p>
            <a:pPr marL="358775" indent="-358775">
              <a:buNone/>
            </a:pPr>
            <a:r>
              <a:rPr lang="en-US" altLang="en-US" dirty="0" smtClean="0"/>
              <a:t>	The </a:t>
            </a:r>
            <a:r>
              <a:rPr lang="en-US" altLang="en-US" dirty="0"/>
              <a:t>only thing that we would have to do is ensure that we always put the larger number first:</a:t>
            </a:r>
          </a:p>
          <a:p>
            <a:pPr>
              <a:buFontTx/>
              <a:buNone/>
            </a:pPr>
            <a:endParaRPr lang="en-US" altLang="en-US" sz="1200" b="1" dirty="0">
              <a:latin typeface="Courier New" pitchFamily="49" charset="0"/>
            </a:endParaRPr>
          </a:p>
          <a:p>
            <a:pPr lvl="2">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2">
              <a:buFontTx/>
              <a:buNone/>
            </a:pPr>
            <a:r>
              <a:rPr lang="en-US" altLang="en-US" sz="2000" dirty="0">
                <a:latin typeface="Consolas" panose="020B0609020204030204" pitchFamily="49" charset="0"/>
                <a:cs typeface="Consolas" panose="020B0609020204030204" pitchFamily="49" charset="0"/>
              </a:rPr>
              <a:t>    if ( j &lt;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a:t>
            </a:r>
          </a:p>
          <a:p>
            <a:pPr lvl="2">
              <a:buFontTx/>
              <a:buNone/>
            </a:pPr>
            <a:r>
              <a:rPr lang="en-US" altLang="en-US" sz="2000" dirty="0">
                <a:latin typeface="Consolas" panose="020B0609020204030204" pitchFamily="49" charset="0"/>
                <a:cs typeface="Consolas" panose="020B0609020204030204" pitchFamily="49" charset="0"/>
              </a:rPr>
              <a:t>        matrix[</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][j] = w;</a:t>
            </a:r>
          </a:p>
          <a:p>
            <a:pPr lvl="2">
              <a:buFontTx/>
              <a:buNone/>
            </a:pPr>
            <a:r>
              <a:rPr lang="en-US" altLang="en-US" sz="2000" dirty="0">
                <a:latin typeface="Consolas" panose="020B0609020204030204" pitchFamily="49" charset="0"/>
                <a:cs typeface="Consolas" panose="020B0609020204030204" pitchFamily="49" charset="0"/>
              </a:rPr>
              <a:t>    } else {</a:t>
            </a:r>
          </a:p>
          <a:p>
            <a:pPr lvl="2">
              <a:buFontTx/>
              <a:buNone/>
            </a:pPr>
            <a:r>
              <a:rPr lang="en-US" altLang="en-US" sz="2000" dirty="0">
                <a:latin typeface="Consolas" panose="020B0609020204030204" pitchFamily="49" charset="0"/>
                <a:cs typeface="Consolas" panose="020B0609020204030204" pitchFamily="49" charset="0"/>
              </a:rPr>
              <a:t>        matrix[j][</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 w;</a:t>
            </a:r>
          </a:p>
          <a:p>
            <a:pPr lvl="2">
              <a:buFontTx/>
              <a:buNone/>
            </a:pPr>
            <a:r>
              <a:rPr lang="en-US" altLang="en-US" sz="2000" dirty="0">
                <a:latin typeface="Consolas" panose="020B0609020204030204" pitchFamily="49" charset="0"/>
                <a:cs typeface="Consolas" panose="020B0609020204030204" pitchFamily="49" charset="0"/>
              </a:rPr>
              <a:t>    }</a:t>
            </a:r>
          </a:p>
          <a:p>
            <a:pPr lvl="2">
              <a:buFontTx/>
              <a:buNone/>
            </a:pPr>
            <a:r>
              <a:rPr lang="en-US" alt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73934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normAutofit/>
          </a:bodyPr>
          <a:lstStyle/>
          <a:p>
            <a:r>
              <a:rPr lang="en-US" altLang="en-US" sz="3200" dirty="0" smtClean="0"/>
              <a:t> </a:t>
            </a:r>
            <a:r>
              <a:rPr lang="en-US" altLang="en-US" dirty="0"/>
              <a:t>Background</a:t>
            </a:r>
          </a:p>
        </p:txBody>
      </p:sp>
      <p:sp>
        <p:nvSpPr>
          <p:cNvPr id="523267" name="Rectangle 3"/>
          <p:cNvSpPr>
            <a:spLocks noGrp="1" noChangeArrowheads="1"/>
          </p:cNvSpPr>
          <p:nvPr>
            <p:ph type="body" idx="1"/>
          </p:nvPr>
        </p:nvSpPr>
        <p:spPr/>
        <p:txBody>
          <a:bodyPr/>
          <a:lstStyle/>
          <a:p>
            <a:r>
              <a:rPr lang="en-US" altLang="en-US"/>
              <a:t>To demonstrate these techniques, we will look at storing the edges of the following graph:</a:t>
            </a:r>
          </a:p>
        </p:txBody>
      </p:sp>
      <p:pic>
        <p:nvPicPr>
          <p:cNvPr id="523268" name="Picture 4"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3141663"/>
            <a:ext cx="2089150" cy="180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9873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44771" name="Rectangle 3"/>
          <p:cNvSpPr>
            <a:spLocks noGrp="1" noChangeArrowheads="1"/>
          </p:cNvSpPr>
          <p:nvPr>
            <p:ph type="body" idx="1"/>
          </p:nvPr>
        </p:nvSpPr>
        <p:spPr/>
        <p:txBody>
          <a:bodyPr/>
          <a:lstStyle/>
          <a:p>
            <a:pPr marL="533400" indent="-533400"/>
            <a:r>
              <a:rPr lang="en-US" altLang="en-US"/>
              <a:t>A slightly less efficient way of writing this would be:</a:t>
            </a:r>
          </a:p>
          <a:p>
            <a:pPr marL="533400" indent="-533400">
              <a:buFontTx/>
              <a:buNone/>
            </a:pPr>
            <a:endParaRPr lang="en-US" altLang="en-US" sz="1200" b="1">
              <a:latin typeface="Courier New" pitchFamily="49" charset="0"/>
            </a:endParaRPr>
          </a:p>
          <a:p>
            <a:pPr marL="533400" indent="-533400">
              <a:buFontTx/>
              <a:buNone/>
            </a:pPr>
            <a:r>
              <a:rPr lang="en-US" altLang="en-US" sz="2000" b="1">
                <a:latin typeface="Courier New" pitchFamily="49" charset="0"/>
              </a:rPr>
              <a:t>void insert( int i, int j, double w ) {</a:t>
            </a:r>
          </a:p>
          <a:p>
            <a:pPr marL="533400" indent="-533400">
              <a:buFontTx/>
              <a:buNone/>
            </a:pPr>
            <a:r>
              <a:rPr lang="en-US" altLang="en-US" sz="2000" b="1">
                <a:latin typeface="Courier New" pitchFamily="49" charset="0"/>
              </a:rPr>
              <a:t>    matrix[max(i,j)][min(i,j)] = w;</a:t>
            </a:r>
          </a:p>
          <a:p>
            <a:pPr marL="533400" indent="-533400">
              <a:buFontTx/>
              <a:buNone/>
            </a:pPr>
            <a:r>
              <a:rPr lang="en-US" altLang="en-US" sz="2000" b="1">
                <a:latin typeface="Courier New" pitchFamily="49" charset="0"/>
              </a:rPr>
              <a:t>}</a:t>
            </a:r>
          </a:p>
          <a:p>
            <a:pPr marL="533400" indent="-533400">
              <a:buFontTx/>
              <a:buNone/>
            </a:pPr>
            <a:endParaRPr lang="en-US" altLang="en-US" sz="2000" b="1">
              <a:latin typeface="Courier New" pitchFamily="49" charset="0"/>
            </a:endParaRPr>
          </a:p>
          <a:p>
            <a:pPr marL="533400" indent="-533400"/>
            <a:r>
              <a:rPr lang="en-US" altLang="en-US"/>
              <a:t>The benefits (from the point-of-view of clarity) are much more significant...</a:t>
            </a:r>
          </a:p>
        </p:txBody>
      </p:sp>
    </p:spTree>
    <p:extLst>
      <p:ext uri="{BB962C8B-B14F-4D97-AF65-F5344CB8AC3E}">
        <p14:creationId xmlns:p14="http://schemas.microsoft.com/office/powerpoint/2010/main" val="2100691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6579" name="Rectangle 3"/>
          <p:cNvSpPr>
            <a:spLocks noGrp="1" noChangeArrowheads="1"/>
          </p:cNvSpPr>
          <p:nvPr>
            <p:ph type="body" idx="1"/>
          </p:nvPr>
        </p:nvSpPr>
        <p:spPr/>
        <p:txBody>
          <a:bodyPr/>
          <a:lstStyle/>
          <a:p>
            <a:r>
              <a:rPr lang="en-US" altLang="en-US"/>
              <a:t>Our example graph is stored</a:t>
            </a:r>
            <a:br>
              <a:rPr lang="en-US" altLang="en-US"/>
            </a:br>
            <a:r>
              <a:rPr lang="en-US" altLang="en-US"/>
              <a:t>using this representation as</a:t>
            </a:r>
            <a:br>
              <a:rPr lang="en-US" altLang="en-US"/>
            </a:br>
            <a:r>
              <a:rPr lang="en-US" altLang="en-US"/>
              <a:t>shown here</a:t>
            </a:r>
          </a:p>
          <a:p>
            <a:r>
              <a:rPr lang="en-US" altLang="en-US"/>
              <a:t>Notice that we do not store</a:t>
            </a:r>
            <a:br>
              <a:rPr lang="en-US" altLang="en-US"/>
            </a:br>
            <a:r>
              <a:rPr lang="en-US" altLang="en-US"/>
              <a:t>any 0’s, nor do we store</a:t>
            </a:r>
            <a:br>
              <a:rPr lang="en-US" altLang="en-US"/>
            </a:br>
            <a:r>
              <a:rPr lang="en-US" altLang="en-US"/>
              <a:t>any duplicate entries</a:t>
            </a:r>
          </a:p>
          <a:p>
            <a:r>
              <a:rPr lang="en-US" altLang="en-US"/>
              <a:t>The second array has only</a:t>
            </a:r>
            <a:br>
              <a:rPr lang="en-US" altLang="en-US"/>
            </a:br>
            <a:r>
              <a:rPr lang="en-US" altLang="en-US"/>
              <a:t>15 entries, versus 36</a:t>
            </a:r>
          </a:p>
        </p:txBody>
      </p:sp>
      <p:pic>
        <p:nvPicPr>
          <p:cNvPr id="536580" name="Picture 4" descr="b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440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5" name="Picture 5" descr="ss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063750"/>
            <a:ext cx="2555875" cy="3309938"/>
          </a:xfrm>
          <a:prstGeom prst="rect">
            <a:avLst/>
          </a:prstGeom>
          <a:noFill/>
          <a:extLst>
            <a:ext uri="{909E8E84-426E-40DD-AFC4-6F175D3DCCD1}">
              <a14:hiddenFill xmlns:a14="http://schemas.microsoft.com/office/drawing/2010/main">
                <a:solidFill>
                  <a:srgbClr val="FFFFFF"/>
                </a:solidFill>
              </a14:hiddenFill>
            </a:ext>
          </a:extLst>
        </p:spPr>
      </p:pic>
      <p:sp>
        <p:nvSpPr>
          <p:cNvPr id="537602" name="Rectangle 2"/>
          <p:cNvSpPr>
            <a:spLocks noGrp="1" noChangeArrowheads="1"/>
          </p:cNvSpPr>
          <p:nvPr>
            <p:ph type="title"/>
          </p:nvPr>
        </p:nvSpPr>
        <p:spPr/>
        <p:txBody>
          <a:bodyPr>
            <a:normAutofit/>
          </a:bodyPr>
          <a:lstStyle/>
          <a:p>
            <a:r>
              <a:rPr lang="en-US" altLang="en-US" dirty="0" smtClean="0"/>
              <a:t>Lower-triangular adjacency matrix</a:t>
            </a:r>
            <a:endParaRPr lang="en-US" altLang="en-US" dirty="0"/>
          </a:p>
        </p:txBody>
      </p:sp>
      <p:sp>
        <p:nvSpPr>
          <p:cNvPr id="537603" name="Rectangle 3"/>
          <p:cNvSpPr>
            <a:spLocks noGrp="1" noChangeArrowheads="1"/>
          </p:cNvSpPr>
          <p:nvPr>
            <p:ph type="body" idx="1"/>
          </p:nvPr>
        </p:nvSpPr>
        <p:spPr/>
        <p:txBody>
          <a:bodyPr/>
          <a:lstStyle/>
          <a:p>
            <a:r>
              <a:rPr lang="en-US" altLang="en-US" dirty="0"/>
              <a:t>To determine the weight of the</a:t>
            </a:r>
            <a:br>
              <a:rPr lang="en-US" altLang="en-US" dirty="0"/>
            </a:br>
            <a:r>
              <a:rPr lang="en-US" altLang="en-US" dirty="0"/>
              <a:t>edge connecting vertices 1 and</a:t>
            </a:r>
            <a:br>
              <a:rPr lang="en-US" altLang="en-US" dirty="0"/>
            </a:br>
            <a:r>
              <a:rPr lang="en-US" altLang="en-US" dirty="0"/>
              <a:t>4, we must look up the entry</a:t>
            </a:r>
            <a:br>
              <a:rPr lang="en-US" altLang="en-US" dirty="0"/>
            </a:br>
            <a:r>
              <a:rPr lang="en-US" altLang="en-US" dirty="0"/>
              <a:t>	</a:t>
            </a:r>
            <a:r>
              <a:rPr lang="en-US" altLang="en-US" b="1" dirty="0">
                <a:latin typeface="Courier New" pitchFamily="49" charset="0"/>
              </a:rPr>
              <a:t>matrix[4][1]</a:t>
            </a:r>
          </a:p>
        </p:txBody>
      </p:sp>
    </p:spTree>
    <p:extLst>
      <p:ext uri="{BB962C8B-B14F-4D97-AF65-F5344CB8AC3E}">
        <p14:creationId xmlns:p14="http://schemas.microsoft.com/office/powerpoint/2010/main" val="2991740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45795" name="Rectangle 3"/>
          <p:cNvSpPr>
            <a:spLocks noGrp="1" noChangeArrowheads="1"/>
          </p:cNvSpPr>
          <p:nvPr>
            <p:ph type="body" idx="1"/>
          </p:nvPr>
        </p:nvSpPr>
        <p:spPr/>
        <p:txBody>
          <a:bodyPr/>
          <a:lstStyle/>
          <a:p>
            <a:r>
              <a:rPr lang="en-US" altLang="en-US"/>
              <a:t>Until now, some of you may have gone beyond array bounds accidentally</a:t>
            </a:r>
          </a:p>
          <a:p>
            <a:r>
              <a:rPr lang="en-US" altLang="en-US"/>
              <a:t>Recall that</a:t>
            </a:r>
          </a:p>
          <a:p>
            <a:pPr>
              <a:buFontTx/>
              <a:buNone/>
            </a:pPr>
            <a:r>
              <a:rPr lang="en-US" altLang="en-US" sz="2400" b="1">
                <a:latin typeface="Courier New" pitchFamily="49" charset="0"/>
              </a:rPr>
              <a:t>			int * array = new int[10];</a:t>
            </a:r>
            <a:endParaRPr lang="en-US" altLang="en-US"/>
          </a:p>
          <a:p>
            <a:pPr>
              <a:buFontTx/>
              <a:buNone/>
            </a:pPr>
            <a:r>
              <a:rPr lang="en-US" altLang="en-US"/>
              <a:t>	allocates 40 bytes (4 bytes/int) and the entries are accessed with </a:t>
            </a:r>
            <a:r>
              <a:rPr lang="en-US" altLang="en-US" sz="2400" b="1">
                <a:latin typeface="Courier New" pitchFamily="49" charset="0"/>
              </a:rPr>
              <a:t>array[0]</a:t>
            </a:r>
            <a:r>
              <a:rPr lang="en-US" altLang="en-US"/>
              <a:t> through </a:t>
            </a:r>
            <a:r>
              <a:rPr lang="en-US" altLang="en-US" sz="2400" b="1">
                <a:latin typeface="Courier New" pitchFamily="49" charset="0"/>
              </a:rPr>
              <a:t>array[9]</a:t>
            </a:r>
            <a:r>
              <a:rPr lang="en-US" altLang="en-US"/>
              <a:t> </a:t>
            </a:r>
          </a:p>
        </p:txBody>
      </p:sp>
      <p:pic>
        <p:nvPicPr>
          <p:cNvPr id="545797" name="Picture 5" descr="x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5227638"/>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72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46819" name="Rectangle 3"/>
          <p:cNvSpPr>
            <a:spLocks noGrp="1" noChangeArrowheads="1"/>
          </p:cNvSpPr>
          <p:nvPr>
            <p:ph type="body" idx="1"/>
          </p:nvPr>
        </p:nvSpPr>
        <p:spPr/>
        <p:txBody>
          <a:bodyPr/>
          <a:lstStyle/>
          <a:p>
            <a:r>
              <a:rPr lang="en-US" altLang="en-US"/>
              <a:t>If you try to access either </a:t>
            </a:r>
            <a:r>
              <a:rPr lang="en-US" altLang="en-US" sz="2800" b="1">
                <a:latin typeface="Courier New" pitchFamily="49" charset="0"/>
              </a:rPr>
              <a:t>array[10]</a:t>
            </a:r>
            <a:r>
              <a:rPr lang="en-US" altLang="en-US"/>
              <a:t> or </a:t>
            </a:r>
            <a:r>
              <a:rPr lang="en-US" altLang="en-US" sz="2800" b="1">
                <a:latin typeface="Courier New" pitchFamily="49" charset="0"/>
              </a:rPr>
              <a:t>array[-1]</a:t>
            </a:r>
            <a:r>
              <a:rPr lang="en-US" altLang="en-US"/>
              <a:t>, you are accessing memory which has not been allocated for this array</a:t>
            </a:r>
          </a:p>
          <a:p>
            <a:endParaRPr lang="en-US" altLang="en-US"/>
          </a:p>
          <a:p>
            <a:endParaRPr lang="en-US" altLang="en-US"/>
          </a:p>
          <a:p>
            <a:endParaRPr lang="en-US" altLang="en-US"/>
          </a:p>
        </p:txBody>
      </p:sp>
      <p:pic>
        <p:nvPicPr>
          <p:cNvPr id="546822" name="Picture 6" descr="x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 y="3213100"/>
            <a:ext cx="8963025"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9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r>
              <a:rPr lang="en-US" altLang="en-US" dirty="0" smtClean="0"/>
              <a:t>Beyond Array Bounds</a:t>
            </a:r>
            <a:endParaRPr lang="en-US" altLang="en-US" dirty="0"/>
          </a:p>
        </p:txBody>
      </p:sp>
      <p:sp>
        <p:nvSpPr>
          <p:cNvPr id="550915" name="Rectangle 3"/>
          <p:cNvSpPr>
            <a:spLocks noGrp="1" noChangeArrowheads="1"/>
          </p:cNvSpPr>
          <p:nvPr>
            <p:ph type="body" idx="1"/>
          </p:nvPr>
        </p:nvSpPr>
        <p:spPr/>
        <p:txBody>
          <a:bodyPr/>
          <a:lstStyle/>
          <a:p>
            <a:r>
              <a:rPr lang="en-US" altLang="en-US"/>
              <a:t>This memory may be used:</a:t>
            </a:r>
          </a:p>
          <a:p>
            <a:pPr lvl="1"/>
            <a:r>
              <a:rPr lang="en-US" altLang="en-US"/>
              <a:t>for different local variables, or</a:t>
            </a:r>
          </a:p>
          <a:p>
            <a:pPr lvl="1"/>
            <a:r>
              <a:rPr lang="en-US" altLang="en-US"/>
              <a:t>by some other process</a:t>
            </a:r>
          </a:p>
          <a:p>
            <a:r>
              <a:rPr lang="en-US" altLang="en-US"/>
              <a:t>In the first case, you will have a bug which is very difficult to track down</a:t>
            </a:r>
          </a:p>
          <a:p>
            <a:pPr lvl="1"/>
            <a:r>
              <a:rPr lang="en-US" altLang="en-US" i="1"/>
              <a:t>e</a:t>
            </a:r>
            <a:r>
              <a:rPr lang="en-US" altLang="en-US"/>
              <a:t>.</a:t>
            </a:r>
            <a:r>
              <a:rPr lang="en-US" altLang="en-US" i="1"/>
              <a:t>g</a:t>
            </a:r>
            <a:r>
              <a:rPr lang="en-US" altLang="en-US"/>
              <a:t>., a variable will appear to change its value without an explicit assignment</a:t>
            </a:r>
          </a:p>
          <a:p>
            <a:r>
              <a:rPr lang="en-US" altLang="en-US"/>
              <a:t>In the second case, the OS will terminate your process (segmentation fault)</a:t>
            </a:r>
          </a:p>
        </p:txBody>
      </p:sp>
    </p:spTree>
    <p:extLst>
      <p:ext uri="{BB962C8B-B14F-4D97-AF65-F5344CB8AC3E}">
        <p14:creationId xmlns:p14="http://schemas.microsoft.com/office/powerpoint/2010/main" val="20169881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1939" name="Rectangle 3"/>
          <p:cNvSpPr>
            <a:spLocks noGrp="1" noChangeArrowheads="1"/>
          </p:cNvSpPr>
          <p:nvPr>
            <p:ph type="body" idx="1"/>
          </p:nvPr>
        </p:nvSpPr>
        <p:spPr/>
        <p:txBody>
          <a:bodyPr/>
          <a:lstStyle/>
          <a:p>
            <a:r>
              <a:rPr lang="en-US" altLang="en-US"/>
              <a:t>Now we have a very explicit example of what happens if you go outside your expected array bounds</a:t>
            </a:r>
          </a:p>
          <a:p>
            <a:r>
              <a:rPr lang="en-US" altLang="en-US"/>
              <a:t>Notice that the value stored</a:t>
            </a:r>
            <a:br>
              <a:rPr lang="en-US" altLang="en-US"/>
            </a:br>
            <a:r>
              <a:rPr lang="en-US" altLang="en-US"/>
              <a:t>at </a:t>
            </a: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[1]</a:t>
            </a:r>
            <a:r>
              <a:rPr lang="en-US" altLang="en-US"/>
              <a:t> is </a:t>
            </a:r>
            <a:r>
              <a:rPr lang="en-US" altLang="en-US">
                <a:solidFill>
                  <a:schemeClr val="hlink"/>
                </a:solidFill>
              </a:rPr>
              <a:t>0.46</a:t>
            </a:r>
            <a:endParaRPr lang="en-US" altLang="en-US"/>
          </a:p>
          <a:p>
            <a:r>
              <a:rPr lang="en-US" altLang="en-US"/>
              <a:t>We can also access it using</a:t>
            </a:r>
            <a:br>
              <a:rPr lang="en-US" altLang="en-US"/>
            </a:br>
            <a:r>
              <a:rPr lang="en-US" altLang="en-US"/>
              <a:t>either:</a:t>
            </a:r>
          </a:p>
          <a:p>
            <a:pPr lvl="1">
              <a:buFontTx/>
              <a:buNone/>
            </a:pPr>
            <a:r>
              <a:rPr lang="en-US" altLang="en-US"/>
              <a:t>		</a:t>
            </a:r>
            <a:r>
              <a:rPr lang="en-US" altLang="en-US" b="1">
                <a:latin typeface="Courier New" pitchFamily="49" charset="0"/>
              </a:rPr>
              <a:t>matrix</a:t>
            </a:r>
            <a:r>
              <a:rPr lang="en-US" altLang="en-US" b="1">
                <a:solidFill>
                  <a:srgbClr val="00CC00"/>
                </a:solidFill>
                <a:latin typeface="Courier New" pitchFamily="49" charset="0"/>
              </a:rPr>
              <a:t>[3]</a:t>
            </a:r>
            <a:r>
              <a:rPr lang="en-US" altLang="en-US" b="1">
                <a:latin typeface="Courier New" pitchFamily="49" charset="0"/>
              </a:rPr>
              <a:t>[4]</a:t>
            </a:r>
          </a:p>
          <a:p>
            <a:pPr lvl="1">
              <a:buFontTx/>
              <a:buNone/>
            </a:pPr>
            <a:r>
              <a:rPr lang="en-US" altLang="en-US" b="1"/>
              <a:t>		</a:t>
            </a:r>
            <a:r>
              <a:rPr lang="en-US" altLang="en-US" b="1">
                <a:latin typeface="Courier New" pitchFamily="49" charset="0"/>
              </a:rPr>
              <a:t>matrix</a:t>
            </a:r>
            <a:r>
              <a:rPr lang="en-US" altLang="en-US" b="1">
                <a:solidFill>
                  <a:srgbClr val="CC3399"/>
                </a:solidFill>
                <a:latin typeface="Courier New" pitchFamily="49" charset="0"/>
              </a:rPr>
              <a:t>[5]</a:t>
            </a:r>
            <a:r>
              <a:rPr lang="en-US" altLang="en-US" b="1">
                <a:latin typeface="Courier New" pitchFamily="49" charset="0"/>
              </a:rPr>
              <a:t>[-3]</a:t>
            </a:r>
          </a:p>
        </p:txBody>
      </p:sp>
      <p:pic>
        <p:nvPicPr>
          <p:cNvPr id="551941" name="Picture 5"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1942" name="Oval 6"/>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586128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2963" name="Rectangle 3"/>
          <p:cNvSpPr>
            <a:spLocks noGrp="1" noChangeArrowheads="1"/>
          </p:cNvSpPr>
          <p:nvPr>
            <p:ph type="body" idx="1"/>
          </p:nvPr>
        </p:nvSpPr>
        <p:spPr/>
        <p:txBody>
          <a:bodyPr/>
          <a:lstStyle/>
          <a:p>
            <a:r>
              <a:rPr lang="en-US" altLang="en-US"/>
              <a:t>Thus, if you wanted to find the distance between vertices 3 and 4, if you access</a:t>
            </a:r>
            <a:br>
              <a:rPr lang="en-US" altLang="en-US"/>
            </a:br>
            <a:r>
              <a:rPr lang="en-US" altLang="en-US" sz="2800" b="1">
                <a:latin typeface="Courier New" pitchFamily="49" charset="0"/>
              </a:rPr>
              <a:t>matrix</a:t>
            </a:r>
            <a:r>
              <a:rPr lang="en-US" altLang="en-US" sz="2800" b="1">
                <a:solidFill>
                  <a:schemeClr val="hlink"/>
                </a:solidFill>
                <a:latin typeface="Courier New" pitchFamily="49" charset="0"/>
              </a:rPr>
              <a:t>[4]</a:t>
            </a:r>
            <a:r>
              <a:rPr lang="en-US" altLang="en-US" sz="2800" b="1">
                <a:latin typeface="Courier New" pitchFamily="49" charset="0"/>
              </a:rPr>
              <a:t>[3]</a:t>
            </a:r>
            <a:r>
              <a:rPr lang="en-US" altLang="en-US"/>
              <a:t>, you get is 0.24</a:t>
            </a:r>
          </a:p>
          <a:p>
            <a:r>
              <a:rPr lang="en-US" altLang="en-US"/>
              <a:t>If, however,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[4]</a:t>
            </a:r>
            <a:r>
              <a:rPr lang="en-US" altLang="en-US"/>
              <a:t>, you get 0.46</a:t>
            </a:r>
            <a:endParaRPr lang="en-US" altLang="en-US" b="1">
              <a:latin typeface="Courier New" pitchFamily="49" charset="0"/>
            </a:endParaRPr>
          </a:p>
        </p:txBody>
      </p:sp>
      <p:pic>
        <p:nvPicPr>
          <p:cNvPr id="552965" name="Picture 5"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2967" name="Oval 7"/>
          <p:cNvSpPr>
            <a:spLocks noChangeArrowheads="1"/>
          </p:cNvSpPr>
          <p:nvPr/>
        </p:nvSpPr>
        <p:spPr bwMode="auto">
          <a:xfrm>
            <a:off x="8459788" y="47974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2968" name="Oval 8"/>
          <p:cNvSpPr>
            <a:spLocks noChangeArrowheads="1"/>
          </p:cNvSpPr>
          <p:nvPr/>
        </p:nvSpPr>
        <p:spPr bwMode="auto">
          <a:xfrm>
            <a:off x="8459788" y="52292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342346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a:bodyPr>
          <a:lstStyle/>
          <a:p>
            <a:r>
              <a:rPr lang="en-US" altLang="en-US" dirty="0" smtClean="0"/>
              <a:t>Beyond </a:t>
            </a:r>
            <a:r>
              <a:rPr lang="en-US" altLang="en-US" dirty="0"/>
              <a:t>Array Bounds</a:t>
            </a:r>
          </a:p>
        </p:txBody>
      </p:sp>
      <p:sp>
        <p:nvSpPr>
          <p:cNvPr id="553987" name="Rectangle 3"/>
          <p:cNvSpPr>
            <a:spLocks noGrp="1" noChangeArrowheads="1"/>
          </p:cNvSpPr>
          <p:nvPr>
            <p:ph type="body" idx="1"/>
          </p:nvPr>
        </p:nvSpPr>
        <p:spPr/>
        <p:txBody>
          <a:bodyPr/>
          <a:lstStyle/>
          <a:p>
            <a:r>
              <a:rPr lang="en-US" altLang="en-US"/>
              <a:t>Similarly, if you wanted to find the distance between vertices 2 and 3, if you access</a:t>
            </a:r>
            <a:br>
              <a:rPr lang="en-US" altLang="en-US"/>
            </a:br>
            <a:r>
              <a:rPr lang="en-US" altLang="en-US" sz="2800" b="1">
                <a:latin typeface="Courier New" pitchFamily="49" charset="0"/>
              </a:rPr>
              <a:t>matrix</a:t>
            </a:r>
            <a:r>
              <a:rPr lang="en-US" altLang="en-US" sz="2800" b="1">
                <a:solidFill>
                  <a:srgbClr val="00CC00"/>
                </a:solidFill>
                <a:latin typeface="Courier New" pitchFamily="49" charset="0"/>
              </a:rPr>
              <a:t>[3]</a:t>
            </a:r>
            <a:r>
              <a:rPr lang="en-US" altLang="en-US" sz="2800" b="1">
                <a:latin typeface="Courier New" pitchFamily="49" charset="0"/>
              </a:rPr>
              <a:t>[2]</a:t>
            </a:r>
            <a:r>
              <a:rPr lang="en-US" altLang="en-US"/>
              <a:t>, you get is 0.39</a:t>
            </a:r>
          </a:p>
          <a:p>
            <a:r>
              <a:rPr lang="en-US" altLang="en-US"/>
              <a:t>If, however, you access</a:t>
            </a:r>
            <a:br>
              <a:rPr lang="en-US" altLang="en-US"/>
            </a:br>
            <a:r>
              <a:rPr lang="en-US" altLang="en-US" sz="2800" b="1">
                <a:latin typeface="Courier New" pitchFamily="49" charset="0"/>
              </a:rPr>
              <a:t>matrix</a:t>
            </a:r>
            <a:r>
              <a:rPr lang="en-US" altLang="en-US" sz="2800" b="1">
                <a:solidFill>
                  <a:srgbClr val="FFFF00"/>
                </a:solidFill>
                <a:latin typeface="Courier New" pitchFamily="49" charset="0"/>
              </a:rPr>
              <a:t>[2]</a:t>
            </a:r>
            <a:r>
              <a:rPr lang="en-US" altLang="en-US" sz="2800" b="1">
                <a:latin typeface="Courier New" pitchFamily="49" charset="0"/>
              </a:rPr>
              <a:t>[3]</a:t>
            </a:r>
            <a:r>
              <a:rPr lang="en-US" altLang="en-US"/>
              <a:t>, you get 0.72</a:t>
            </a:r>
            <a:endParaRPr lang="en-US" altLang="en-US" b="1">
              <a:latin typeface="Courier New" pitchFamily="49" charset="0"/>
            </a:endParaRPr>
          </a:p>
        </p:txBody>
      </p:sp>
      <p:pic>
        <p:nvPicPr>
          <p:cNvPr id="553988" name="Picture 4"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284538"/>
            <a:ext cx="2587625" cy="3309937"/>
          </a:xfrm>
          <a:prstGeom prst="rect">
            <a:avLst/>
          </a:prstGeom>
          <a:noFill/>
          <a:extLst>
            <a:ext uri="{909E8E84-426E-40DD-AFC4-6F175D3DCCD1}">
              <a14:hiddenFill xmlns:a14="http://schemas.microsoft.com/office/drawing/2010/main">
                <a:solidFill>
                  <a:srgbClr val="FFFFFF"/>
                </a:solidFill>
              </a14:hiddenFill>
            </a:ext>
          </a:extLst>
        </p:spPr>
      </p:pic>
      <p:sp>
        <p:nvSpPr>
          <p:cNvPr id="553989" name="Oval 5"/>
          <p:cNvSpPr>
            <a:spLocks noChangeArrowheads="1"/>
          </p:cNvSpPr>
          <p:nvPr/>
        </p:nvSpPr>
        <p:spPr bwMode="auto">
          <a:xfrm>
            <a:off x="8459788" y="43656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53990" name="Oval 6"/>
          <p:cNvSpPr>
            <a:spLocks noChangeArrowheads="1"/>
          </p:cNvSpPr>
          <p:nvPr/>
        </p:nvSpPr>
        <p:spPr bwMode="auto">
          <a:xfrm>
            <a:off x="8459788" y="4149725"/>
            <a:ext cx="288925"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val="1659810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41699" name="Rectangle 3"/>
          <p:cNvSpPr>
            <a:spLocks noGrp="1" noChangeArrowheads="1"/>
          </p:cNvSpPr>
          <p:nvPr>
            <p:ph type="body" idx="1"/>
          </p:nvPr>
        </p:nvSpPr>
        <p:spPr/>
        <p:txBody>
          <a:bodyPr/>
          <a:lstStyle/>
          <a:p>
            <a:r>
              <a:rPr lang="en-US" altLang="en-US"/>
              <a:t>Finally we will consider the problem with sparse matrices and we will look at one implementation using linked lists</a:t>
            </a:r>
          </a:p>
        </p:txBody>
      </p:sp>
    </p:spTree>
    <p:extLst>
      <p:ext uri="{BB962C8B-B14F-4D97-AF65-F5344CB8AC3E}">
        <p14:creationId xmlns:p14="http://schemas.microsoft.com/office/powerpoint/2010/main" val="234424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200707" name="Rectangle 3"/>
          <p:cNvSpPr>
            <a:spLocks noGrp="1" noChangeArrowheads="1"/>
          </p:cNvSpPr>
          <p:nvPr>
            <p:ph type="body" idx="1"/>
          </p:nvPr>
        </p:nvSpPr>
        <p:spPr/>
        <p:txBody>
          <a:bodyPr/>
          <a:lstStyle/>
          <a:p>
            <a:pPr marL="400050" lvl="1" indent="0">
              <a:buNone/>
            </a:pPr>
            <a:r>
              <a:rPr lang="en-US" altLang="en-US" sz="2000" dirty="0"/>
              <a:t>A graph of </a:t>
            </a:r>
            <a:r>
              <a:rPr lang="en-US" altLang="en-US" sz="2000" i="1" dirty="0">
                <a:latin typeface="Times New Roman" pitchFamily="18" charset="0"/>
              </a:rPr>
              <a:t>n</a:t>
            </a:r>
            <a:r>
              <a:rPr lang="en-US" altLang="en-US" sz="2000" dirty="0"/>
              <a:t> vertices may have up to </a:t>
            </a:r>
          </a:p>
          <a:p>
            <a:endParaRPr lang="en-US" altLang="en-US" dirty="0"/>
          </a:p>
          <a:p>
            <a:endParaRPr lang="en-US" altLang="en-US" dirty="0"/>
          </a:p>
          <a:p>
            <a:pPr>
              <a:buFontTx/>
              <a:buNone/>
            </a:pPr>
            <a:r>
              <a:rPr lang="en-US" altLang="en-US" dirty="0"/>
              <a:t>	edges</a:t>
            </a:r>
          </a:p>
          <a:p>
            <a:endParaRPr lang="en-US" altLang="en-US" dirty="0" smtClean="0"/>
          </a:p>
          <a:p>
            <a:pPr marL="400050" lvl="1" indent="0">
              <a:buNone/>
            </a:pPr>
            <a:r>
              <a:rPr lang="en-US" altLang="en-US" sz="2000" dirty="0" smtClean="0"/>
              <a:t>The </a:t>
            </a:r>
            <a:r>
              <a:rPr lang="en-US" altLang="en-US" sz="2000" dirty="0"/>
              <a:t>first straight-forward implementation is an adjacency matrix</a:t>
            </a:r>
          </a:p>
        </p:txBody>
      </p:sp>
      <p:graphicFrame>
        <p:nvGraphicFramePr>
          <p:cNvPr id="200710" name="Object 6"/>
          <p:cNvGraphicFramePr>
            <a:graphicFrameLocks noChangeAspect="1"/>
          </p:cNvGraphicFramePr>
          <p:nvPr>
            <p:extLst>
              <p:ext uri="{D42A27DB-BD31-4B8C-83A1-F6EECF244321}">
                <p14:modId xmlns:p14="http://schemas.microsoft.com/office/powerpoint/2010/main" val="4273578125"/>
              </p:ext>
            </p:extLst>
          </p:nvPr>
        </p:nvGraphicFramePr>
        <p:xfrm>
          <a:off x="3347864" y="2060848"/>
          <a:ext cx="2675756" cy="838345"/>
        </p:xfrm>
        <a:graphic>
          <a:graphicData uri="http://schemas.openxmlformats.org/presentationml/2006/ole">
            <mc:AlternateContent xmlns:mc="http://schemas.openxmlformats.org/markup-compatibility/2006">
              <mc:Choice xmlns:v="urn:schemas-microsoft-com:vml" Requires="v">
                <p:oleObj spid="_x0000_s296967" name="Equation" r:id="rId3" imgW="1460160" imgH="457200" progId="Equation.3">
                  <p:embed/>
                </p:oleObj>
              </mc:Choice>
              <mc:Fallback>
                <p:oleObj name="Equation" r:id="rId3" imgW="14601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060848"/>
                        <a:ext cx="2675756" cy="8383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916299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499715" name="Rectangle 3"/>
          <p:cNvSpPr>
            <a:spLocks noGrp="1" noChangeArrowheads="1"/>
          </p:cNvSpPr>
          <p:nvPr>
            <p:ph type="body" idx="1"/>
          </p:nvPr>
        </p:nvSpPr>
        <p:spPr/>
        <p:txBody>
          <a:bodyPr/>
          <a:lstStyle/>
          <a:p>
            <a:r>
              <a:rPr lang="en-US" altLang="en-US"/>
              <a:t>The memory required for creating an </a:t>
            </a:r>
            <a:r>
              <a:rPr lang="en-US" altLang="en-US" i="1">
                <a:latin typeface="Times New Roman" pitchFamily="18" charset="0"/>
              </a:rPr>
              <a:t>n</a:t>
            </a:r>
            <a:r>
              <a:rPr lang="en-US" altLang="en-US">
                <a:latin typeface="Times New Roman" pitchFamily="18" charset="0"/>
              </a:rPr>
              <a:t> × </a:t>
            </a:r>
            <a:r>
              <a:rPr lang="en-US" altLang="en-US" i="1">
                <a:latin typeface="Times New Roman" pitchFamily="18" charset="0"/>
              </a:rPr>
              <a:t>n</a:t>
            </a:r>
            <a:r>
              <a:rPr lang="en-US" altLang="en-US"/>
              <a:t> matrix using an array-of-arrays is:</a:t>
            </a:r>
          </a:p>
          <a:p>
            <a:pPr lvl="1">
              <a:buFontTx/>
              <a:buNone/>
            </a:pPr>
            <a:r>
              <a:rPr lang="en-US" altLang="en-US"/>
              <a:t>		</a:t>
            </a:r>
            <a:r>
              <a:rPr lang="en-US" altLang="en-US">
                <a:latin typeface="Times New Roman" pitchFamily="18" charset="0"/>
              </a:rPr>
              <a:t>4 bytes + 4</a:t>
            </a:r>
            <a:r>
              <a:rPr lang="en-US" altLang="en-US" i="1">
                <a:latin typeface="Times New Roman" pitchFamily="18" charset="0"/>
              </a:rPr>
              <a:t>n </a:t>
            </a:r>
            <a:r>
              <a:rPr lang="en-US" altLang="en-US">
                <a:latin typeface="Times New Roman" pitchFamily="18" charset="0"/>
              </a:rPr>
              <a:t>bytes + 8</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 = </a:t>
            </a:r>
            <a:r>
              <a:rPr lang="en-US" altLang="en-US" b="1">
                <a:latin typeface="Symbol" pitchFamily="18" charset="2"/>
              </a:rPr>
              <a:t>Q</a:t>
            </a:r>
            <a:r>
              <a:rPr lang="en-US" altLang="en-US">
                <a:latin typeface="Times New Roman" pitchFamily="18" charset="0"/>
              </a:rPr>
              <a:t>(</a:t>
            </a:r>
            <a:r>
              <a:rPr lang="en-US" altLang="en-US" i="1">
                <a:latin typeface="Times New Roman" pitchFamily="18" charset="0"/>
              </a:rPr>
              <a:t>n</a:t>
            </a:r>
            <a:r>
              <a:rPr lang="en-US" altLang="en-US" baseline="30000">
                <a:latin typeface="Times New Roman" pitchFamily="18" charset="0"/>
              </a:rPr>
              <a:t>2</a:t>
            </a:r>
            <a:r>
              <a:rPr lang="en-US" altLang="en-US">
                <a:latin typeface="Times New Roman" pitchFamily="18" charset="0"/>
              </a:rPr>
              <a:t>) bytes</a:t>
            </a:r>
          </a:p>
          <a:p>
            <a:r>
              <a:rPr lang="en-US" altLang="en-US"/>
              <a:t>This could potentially waste a significant amount of memory:</a:t>
            </a:r>
          </a:p>
          <a:p>
            <a:pPr lvl="1"/>
            <a:r>
              <a:rPr lang="en-US" altLang="en-US"/>
              <a:t>consider all intersections in Canada as vertices and streets as edges</a:t>
            </a:r>
          </a:p>
          <a:p>
            <a:pPr lvl="1"/>
            <a:r>
              <a:rPr lang="en-US" altLang="en-US"/>
              <a:t>how could we estimate the number of intersections in Canada?</a:t>
            </a:r>
          </a:p>
        </p:txBody>
      </p:sp>
    </p:spTree>
    <p:extLst>
      <p:ext uri="{BB962C8B-B14F-4D97-AF65-F5344CB8AC3E}">
        <p14:creationId xmlns:p14="http://schemas.microsoft.com/office/powerpoint/2010/main" val="1045351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0739" name="Rectangle 3"/>
          <p:cNvSpPr>
            <a:spLocks noGrp="1" noChangeArrowheads="1"/>
          </p:cNvSpPr>
          <p:nvPr>
            <p:ph type="body" idx="1"/>
          </p:nvPr>
        </p:nvSpPr>
        <p:spPr/>
        <p:txBody>
          <a:bodyPr/>
          <a:lstStyle/>
          <a:p>
            <a:r>
              <a:rPr lang="en-US" altLang="en-US"/>
              <a:t>The population of Canada is ~33 million</a:t>
            </a:r>
          </a:p>
          <a:p>
            <a:r>
              <a:rPr lang="en-US" altLang="en-US"/>
              <a:t>Suppose we have one intersection per 10 houses and four occupants per house</a:t>
            </a:r>
          </a:p>
          <a:p>
            <a:r>
              <a:rPr lang="en-US" altLang="en-US"/>
              <a:t>Therefore, there are roughly</a:t>
            </a:r>
          </a:p>
          <a:p>
            <a:pPr lvl="1">
              <a:buFontTx/>
              <a:buNone/>
            </a:pPr>
            <a:r>
              <a:rPr lang="en-US" altLang="en-US">
                <a:latin typeface="Times New Roman" pitchFamily="18" charset="0"/>
              </a:rPr>
              <a:t>			33 million / 10 / 4 ≈ 800 000</a:t>
            </a:r>
            <a:r>
              <a:rPr lang="en-US" altLang="en-US"/>
              <a:t> </a:t>
            </a:r>
          </a:p>
          <a:p>
            <a:pPr>
              <a:buFontTx/>
              <a:buNone/>
            </a:pPr>
            <a:r>
              <a:rPr lang="en-US" altLang="en-US"/>
              <a:t>	intersections in Canada which would require </a:t>
            </a:r>
            <a:r>
              <a:rPr lang="en-US" altLang="en-US">
                <a:latin typeface="Times New Roman" pitchFamily="18" charset="0"/>
              </a:rPr>
              <a:t>4.66 TiB</a:t>
            </a:r>
            <a:r>
              <a:rPr lang="en-US" altLang="en-US"/>
              <a:t> of memory</a:t>
            </a:r>
          </a:p>
        </p:txBody>
      </p:sp>
    </p:spTree>
    <p:extLst>
      <p:ext uri="{BB962C8B-B14F-4D97-AF65-F5344CB8AC3E}">
        <p14:creationId xmlns:p14="http://schemas.microsoft.com/office/powerpoint/2010/main" val="987302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1763" name="Rectangle 3"/>
          <p:cNvSpPr>
            <a:spLocks noGrp="1" noChangeArrowheads="1"/>
          </p:cNvSpPr>
          <p:nvPr>
            <p:ph type="body" idx="1"/>
          </p:nvPr>
        </p:nvSpPr>
        <p:spPr/>
        <p:txBody>
          <a:bodyPr/>
          <a:lstStyle/>
          <a:p>
            <a:r>
              <a:rPr lang="en-US" altLang="en-US"/>
              <a:t>Assume that each intersection connects, on average, four other intersections</a:t>
            </a:r>
          </a:p>
          <a:p>
            <a:r>
              <a:rPr lang="en-US" altLang="en-US"/>
              <a:t>Therefore, less than </a:t>
            </a:r>
            <a:r>
              <a:rPr lang="en-US" altLang="en-US">
                <a:latin typeface="Times New Roman" pitchFamily="18" charset="0"/>
              </a:rPr>
              <a:t>0.0005%</a:t>
            </a:r>
            <a:r>
              <a:rPr lang="en-US" altLang="en-US"/>
              <a:t> of the entries of the matrix are used to store connections</a:t>
            </a:r>
          </a:p>
          <a:p>
            <a:pPr lvl="1"/>
            <a:r>
              <a:rPr lang="en-US" altLang="en-US"/>
              <a:t>the rest are storing the value </a:t>
            </a:r>
            <a:r>
              <a:rPr lang="en-US" altLang="en-US" i="1"/>
              <a:t>infinity</a:t>
            </a:r>
          </a:p>
          <a:p>
            <a:endParaRPr lang="en-US" altLang="en-US"/>
          </a:p>
        </p:txBody>
      </p:sp>
    </p:spTree>
    <p:extLst>
      <p:ext uri="{BB962C8B-B14F-4D97-AF65-F5344CB8AC3E}">
        <p14:creationId xmlns:p14="http://schemas.microsoft.com/office/powerpoint/2010/main" val="3858313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2787" name="Rectangle 3"/>
          <p:cNvSpPr>
            <a:spLocks noGrp="1" noChangeArrowheads="1"/>
          </p:cNvSpPr>
          <p:nvPr>
            <p:ph type="body" idx="1"/>
          </p:nvPr>
        </p:nvSpPr>
        <p:spPr/>
        <p:txBody>
          <a:bodyPr/>
          <a:lstStyle/>
          <a:p>
            <a:r>
              <a:rPr lang="en-US" altLang="en-US"/>
              <a:t>Matrices where less than </a:t>
            </a:r>
            <a:r>
              <a:rPr lang="en-US" altLang="en-US">
                <a:latin typeface="Times New Roman" pitchFamily="18" charset="0"/>
              </a:rPr>
              <a:t>5%</a:t>
            </a:r>
            <a:r>
              <a:rPr lang="en-US" altLang="en-US"/>
              <a:t> of the entries are not the default value (either infinity or 0, or perhaps some other default value) are said to be </a:t>
            </a:r>
            <a:r>
              <a:rPr lang="en-US" altLang="en-US" i="1"/>
              <a:t>sparse</a:t>
            </a:r>
          </a:p>
          <a:p>
            <a:r>
              <a:rPr lang="en-US" altLang="en-US"/>
              <a:t>Matrices where most entries (25% or more) are not the default value are said to be </a:t>
            </a:r>
            <a:r>
              <a:rPr lang="en-US" altLang="en-US" i="1"/>
              <a:t>dense</a:t>
            </a:r>
            <a:r>
              <a:rPr lang="en-US" altLang="en-US"/>
              <a:t> </a:t>
            </a:r>
          </a:p>
          <a:p>
            <a:r>
              <a:rPr lang="en-US" altLang="en-US"/>
              <a:t>Clearly, these are not hard limits</a:t>
            </a:r>
          </a:p>
        </p:txBody>
      </p:sp>
    </p:spTree>
    <p:extLst>
      <p:ext uri="{BB962C8B-B14F-4D97-AF65-F5344CB8AC3E}">
        <p14:creationId xmlns:p14="http://schemas.microsoft.com/office/powerpoint/2010/main" val="2489248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4835" name="Rectangle 3"/>
          <p:cNvSpPr>
            <a:spLocks noGrp="1" noChangeArrowheads="1"/>
          </p:cNvSpPr>
          <p:nvPr>
            <p:ph type="body" idx="1"/>
          </p:nvPr>
        </p:nvSpPr>
        <p:spPr/>
        <p:txBody>
          <a:bodyPr/>
          <a:lstStyle/>
          <a:p>
            <a:r>
              <a:rPr lang="en-US" altLang="en-US"/>
              <a:t>We will look at a very efficient sparse-matrix implementation with the last topic</a:t>
            </a:r>
          </a:p>
          <a:p>
            <a:r>
              <a:rPr lang="en-US" altLang="en-US"/>
              <a:t>Here, we will consider a simpler implementation:</a:t>
            </a:r>
          </a:p>
          <a:p>
            <a:pPr lvl="1"/>
            <a:r>
              <a:rPr lang="en-US" altLang="en-US"/>
              <a:t>use an array of linked lists to store edges</a:t>
            </a:r>
          </a:p>
          <a:p>
            <a:r>
              <a:rPr lang="en-US" altLang="en-US"/>
              <a:t>Note, however, that each node in a linked list must store two items of information:</a:t>
            </a:r>
          </a:p>
          <a:p>
            <a:pPr lvl="1"/>
            <a:r>
              <a:rPr lang="en-US" altLang="en-US"/>
              <a:t>the connecting vertex and the weight</a:t>
            </a:r>
          </a:p>
        </p:txBody>
      </p:sp>
    </p:spTree>
    <p:extLst>
      <p:ext uri="{BB962C8B-B14F-4D97-AF65-F5344CB8AC3E}">
        <p14:creationId xmlns:p14="http://schemas.microsoft.com/office/powerpoint/2010/main" val="27415172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5859" name="Rectangle 3"/>
          <p:cNvSpPr>
            <a:spLocks noGrp="1" noChangeArrowheads="1"/>
          </p:cNvSpPr>
          <p:nvPr>
            <p:ph type="body" idx="1"/>
          </p:nvPr>
        </p:nvSpPr>
        <p:spPr/>
        <p:txBody>
          <a:bodyPr/>
          <a:lstStyle/>
          <a:p>
            <a:r>
              <a:rPr lang="en-US" altLang="en-US"/>
              <a:t>One possible solution:</a:t>
            </a:r>
          </a:p>
          <a:p>
            <a:pPr lvl="1"/>
            <a:r>
              <a:rPr lang="en-US" altLang="en-US"/>
              <a:t>modify the </a:t>
            </a:r>
            <a:r>
              <a:rPr lang="en-US" altLang="en-US" sz="2400" b="1">
                <a:latin typeface="Courier New" pitchFamily="49" charset="0"/>
              </a:rPr>
              <a:t>SingleNode</a:t>
            </a:r>
            <a:r>
              <a:rPr lang="en-US" altLang="en-US"/>
              <a:t> data structure to store both an integer and a double:</a:t>
            </a:r>
          </a:p>
          <a:p>
            <a:pPr lvl="1">
              <a:buFontTx/>
              <a:buNone/>
            </a:pPr>
            <a:r>
              <a:rPr lang="en-US" altLang="en-US" sz="1400" b="1">
                <a:latin typeface="Courier New" pitchFamily="49" charset="0"/>
              </a:rPr>
              <a:t>class SingleNode {</a:t>
            </a:r>
          </a:p>
          <a:p>
            <a:pPr lvl="1">
              <a:buFontTx/>
              <a:buNone/>
            </a:pPr>
            <a:r>
              <a:rPr lang="en-US" altLang="en-US" sz="1400" b="1">
                <a:latin typeface="Courier New" pitchFamily="49" charset="0"/>
              </a:rPr>
              <a:t>    private:</a:t>
            </a:r>
          </a:p>
          <a:p>
            <a:pPr lvl="1">
              <a:buFontTx/>
              <a:buNone/>
            </a:pPr>
            <a:r>
              <a:rPr lang="en-US" altLang="en-US" sz="1400" b="1">
                <a:latin typeface="Courier New" pitchFamily="49" charset="0"/>
              </a:rPr>
              <a:t>        int adacent_vertex;</a:t>
            </a:r>
          </a:p>
          <a:p>
            <a:pPr lvl="1">
              <a:buFontTx/>
              <a:buNone/>
            </a:pPr>
            <a:r>
              <a:rPr lang="en-US" altLang="en-US" sz="1400" b="1">
                <a:latin typeface="Courier New" pitchFamily="49" charset="0"/>
              </a:rPr>
              <a:t>        double edge_weight;</a:t>
            </a:r>
          </a:p>
          <a:p>
            <a:pPr lvl="1">
              <a:buFontTx/>
              <a:buNone/>
            </a:pPr>
            <a:r>
              <a:rPr lang="en-US" altLang="en-US" sz="1400" b="1">
                <a:latin typeface="Courier New" pitchFamily="49" charset="0"/>
              </a:rPr>
              <a:t>        SingleNode * next_node;</a:t>
            </a:r>
          </a:p>
          <a:p>
            <a:pPr lvl="1">
              <a:buFontTx/>
              <a:buNone/>
            </a:pPr>
            <a:r>
              <a:rPr lang="en-US" altLang="en-US" sz="1400" b="1">
                <a:latin typeface="Courier New" pitchFamily="49" charset="0"/>
              </a:rPr>
              <a:t>    public:</a:t>
            </a:r>
          </a:p>
          <a:p>
            <a:pPr lvl="1">
              <a:buFontTx/>
              <a:buNone/>
            </a:pPr>
            <a:r>
              <a:rPr lang="en-US" altLang="en-US" sz="1400" b="1">
                <a:latin typeface="Courier New" pitchFamily="49" charset="0"/>
              </a:rPr>
              <a:t>        SingleNode( int, double SingleNode = 0 );</a:t>
            </a:r>
          </a:p>
          <a:p>
            <a:pPr lvl="1">
              <a:buFontTx/>
              <a:buNone/>
            </a:pPr>
            <a:r>
              <a:rPr lang="en-US" altLang="en-US" sz="1400" b="1">
                <a:latin typeface="Courier New" pitchFamily="49" charset="0"/>
              </a:rPr>
              <a:t>        double weight() const;</a:t>
            </a:r>
          </a:p>
          <a:p>
            <a:pPr lvl="1">
              <a:buFontTx/>
              <a:buNone/>
            </a:pPr>
            <a:r>
              <a:rPr lang="en-US" altLang="en-US" sz="1400" b="1">
                <a:latin typeface="Courier New" pitchFamily="49" charset="0"/>
              </a:rPr>
              <a:t>        int vertex() const;</a:t>
            </a:r>
          </a:p>
          <a:p>
            <a:pPr lvl="1">
              <a:buFontTx/>
              <a:buNone/>
            </a:pPr>
            <a:r>
              <a:rPr lang="en-US" altLang="en-US" sz="1400" b="1">
                <a:latin typeface="Courier New" pitchFamily="49" charset="0"/>
              </a:rPr>
              <a:t>        SingleNode * next() const;</a:t>
            </a:r>
          </a:p>
          <a:p>
            <a:pPr lvl="1">
              <a:buFontTx/>
              <a:buNone/>
            </a:pPr>
            <a:r>
              <a:rPr lang="en-US" altLang="en-US" sz="1400" b="1">
                <a:latin typeface="Courier New" pitchFamily="49" charset="0"/>
              </a:rPr>
              <a:t>};</a:t>
            </a:r>
          </a:p>
          <a:p>
            <a:pPr lvl="1"/>
            <a:r>
              <a:rPr lang="en-US" altLang="en-US"/>
              <a:t>exceptionally stupid and inefficient </a:t>
            </a:r>
          </a:p>
        </p:txBody>
      </p:sp>
    </p:spTree>
    <p:extLst>
      <p:ext uri="{BB962C8B-B14F-4D97-AF65-F5344CB8AC3E}">
        <p14:creationId xmlns:p14="http://schemas.microsoft.com/office/powerpoint/2010/main" val="3798556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6883" name="Rectangle 3"/>
          <p:cNvSpPr>
            <a:spLocks noGrp="1" noChangeArrowheads="1"/>
          </p:cNvSpPr>
          <p:nvPr>
            <p:ph type="body" idx="1"/>
          </p:nvPr>
        </p:nvSpPr>
        <p:spPr/>
        <p:txBody>
          <a:bodyPr/>
          <a:lstStyle/>
          <a:p>
            <a:pPr marL="400050" lvl="1" indent="0">
              <a:buNone/>
            </a:pPr>
            <a:r>
              <a:rPr lang="en-US" altLang="en-US" sz="2000" dirty="0"/>
              <a:t>A better solution is to create a new class which stores a vertex-edge pair</a:t>
            </a:r>
            <a:endParaRPr lang="en-US" altLang="en-US" dirty="0"/>
          </a:p>
          <a:p>
            <a:pPr lvl="1">
              <a:buFontTx/>
              <a:buNone/>
            </a:pPr>
            <a:endParaRPr lang="en-US" altLang="en-US" sz="1400" b="1" dirty="0" smtClean="0">
              <a:latin typeface="Courier New" pitchFamily="49" charset="0"/>
            </a:endParaRPr>
          </a:p>
          <a:p>
            <a:pPr lvl="1">
              <a:buFontTx/>
              <a:buNone/>
            </a:pPr>
            <a:r>
              <a:rPr lang="en-US" altLang="en-US" sz="1400" b="1" dirty="0" smtClean="0">
                <a:latin typeface="Courier New" pitchFamily="49" charset="0"/>
              </a:rPr>
              <a:t>class </a:t>
            </a:r>
            <a:r>
              <a:rPr lang="en-US" altLang="en-US" sz="1400" b="1" dirty="0">
                <a:latin typeface="Courier New" pitchFamily="49" charset="0"/>
              </a:rPr>
              <a:t>Pair {</a:t>
            </a:r>
          </a:p>
          <a:p>
            <a:pPr lvl="1">
              <a:buFontTx/>
              <a:buNone/>
            </a:pPr>
            <a:r>
              <a:rPr lang="en-US" altLang="en-US" sz="1400" b="1" dirty="0">
                <a:latin typeface="Courier New" pitchFamily="49" charset="0"/>
              </a:rPr>
              <a:t>    private:</a:t>
            </a:r>
          </a:p>
          <a:p>
            <a:pPr lvl="1">
              <a:buFontTx/>
              <a:buNone/>
            </a:pPr>
            <a:r>
              <a:rPr lang="en-US" altLang="en-US" sz="1400" b="1" dirty="0">
                <a:latin typeface="Courier New" pitchFamily="49" charset="0"/>
              </a:rPr>
              <a:t>        double </a:t>
            </a:r>
            <a:r>
              <a:rPr lang="en-US" altLang="en-US" sz="1400" b="1" dirty="0" err="1">
                <a:latin typeface="Courier New" pitchFamily="49" charset="0"/>
              </a:rPr>
              <a:t>edge_weight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a:t>
            </a:r>
            <a:r>
              <a:rPr lang="en-US" altLang="en-US" sz="1400" b="1" dirty="0" err="1">
                <a:latin typeface="Courier New" pitchFamily="49" charset="0"/>
              </a:rPr>
              <a:t>adacent_vertex</a:t>
            </a:r>
            <a:r>
              <a:rPr lang="en-US" altLang="en-US" sz="1400" b="1" dirty="0">
                <a:latin typeface="Courier New" pitchFamily="49" charset="0"/>
              </a:rPr>
              <a:t>;</a:t>
            </a:r>
          </a:p>
          <a:p>
            <a:pPr lvl="1">
              <a:buFontTx/>
              <a:buNone/>
            </a:pPr>
            <a:r>
              <a:rPr lang="en-US" altLang="en-US" sz="1400" b="1" dirty="0">
                <a:latin typeface="Courier New" pitchFamily="49" charset="0"/>
              </a:rPr>
              <a:t>    public:</a:t>
            </a:r>
          </a:p>
          <a:p>
            <a:pPr lvl="1">
              <a:buFontTx/>
              <a:buNone/>
            </a:pPr>
            <a:r>
              <a:rPr lang="en-US" altLang="en-US" sz="1400" b="1" dirty="0">
                <a:latin typeface="Courier New" pitchFamily="49" charset="0"/>
              </a:rPr>
              <a:t>        Pair( </a:t>
            </a:r>
            <a:r>
              <a:rPr lang="en-US" altLang="en-US" sz="1400" b="1" dirty="0" err="1">
                <a:latin typeface="Courier New" pitchFamily="49" charset="0"/>
              </a:rPr>
              <a:t>int</a:t>
            </a:r>
            <a:r>
              <a:rPr lang="en-US" altLang="en-US" sz="1400" b="1" dirty="0">
                <a:latin typeface="Courier New" pitchFamily="49" charset="0"/>
              </a:rPr>
              <a:t>, double );</a:t>
            </a:r>
          </a:p>
          <a:p>
            <a:pPr lvl="1">
              <a:buFontTx/>
              <a:buNone/>
            </a:pPr>
            <a:r>
              <a:rPr lang="en-US" altLang="en-US" sz="1400" b="1" dirty="0">
                <a:latin typeface="Courier New" pitchFamily="49" charset="0"/>
              </a:rPr>
              <a:t>        double weight()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a:latin typeface="Courier New" pitchFamily="49" charset="0"/>
              </a:rPr>
              <a:t>        </a:t>
            </a:r>
            <a:r>
              <a:rPr lang="en-US" altLang="en-US" sz="1400" b="1" dirty="0" err="1">
                <a:latin typeface="Courier New" pitchFamily="49" charset="0"/>
              </a:rPr>
              <a:t>int</a:t>
            </a:r>
            <a:r>
              <a:rPr lang="en-US" altLang="en-US" sz="1400" b="1" dirty="0">
                <a:latin typeface="Courier New" pitchFamily="49" charset="0"/>
              </a:rPr>
              <a:t> vertex() </a:t>
            </a:r>
            <a:r>
              <a:rPr lang="en-US" altLang="en-US" sz="1400" b="1" dirty="0" err="1">
                <a:latin typeface="Courier New" pitchFamily="49" charset="0"/>
              </a:rPr>
              <a:t>const</a:t>
            </a:r>
            <a:r>
              <a:rPr lang="en-US" altLang="en-US" sz="1400" b="1" dirty="0">
                <a:latin typeface="Courier New" pitchFamily="49" charset="0"/>
              </a:rPr>
              <a:t>;</a:t>
            </a:r>
          </a:p>
          <a:p>
            <a:pPr lvl="1">
              <a:buFontTx/>
              <a:buNone/>
            </a:pPr>
            <a:r>
              <a:rPr lang="en-US" altLang="en-US" sz="1400" b="1" dirty="0" smtClean="0">
                <a:latin typeface="Courier New" pitchFamily="49" charset="0"/>
              </a:rPr>
              <a:t>};</a:t>
            </a:r>
          </a:p>
          <a:p>
            <a:pPr lvl="1">
              <a:buFontTx/>
              <a:buNone/>
            </a:pPr>
            <a:endParaRPr lang="en-US" altLang="en-US" sz="1400" b="1" dirty="0">
              <a:latin typeface="Courier New" pitchFamily="49" charset="0"/>
            </a:endParaRPr>
          </a:p>
          <a:p>
            <a:pPr marL="400050" lvl="1" indent="0">
              <a:buNone/>
            </a:pPr>
            <a:r>
              <a:rPr lang="en-US" altLang="en-US" sz="2000" dirty="0"/>
              <a:t>Now create an array of linked-lists storing these pairs </a:t>
            </a:r>
          </a:p>
        </p:txBody>
      </p:sp>
    </p:spTree>
    <p:extLst>
      <p:ext uri="{BB962C8B-B14F-4D97-AF65-F5344CB8AC3E}">
        <p14:creationId xmlns:p14="http://schemas.microsoft.com/office/powerpoint/2010/main" val="37350610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7907" name="Rectangle 3"/>
          <p:cNvSpPr>
            <a:spLocks noGrp="1" noChangeArrowheads="1"/>
          </p:cNvSpPr>
          <p:nvPr>
            <p:ph type="body" idx="1"/>
          </p:nvPr>
        </p:nvSpPr>
        <p:spPr/>
        <p:txBody>
          <a:bodyPr/>
          <a:lstStyle/>
          <a:p>
            <a:pPr marL="400050" lvl="1" indent="0">
              <a:buNone/>
            </a:pPr>
            <a:r>
              <a:rPr lang="en-US" altLang="en-US" sz="2000" dirty="0"/>
              <a:t>Thus, we define and create the array:</a:t>
            </a:r>
          </a:p>
          <a:p>
            <a:pPr lvl="1">
              <a:buFontTx/>
              <a:buNone/>
            </a:pPr>
            <a:r>
              <a:rPr lang="en-US" altLang="en-US" sz="2400" b="1" dirty="0">
                <a:latin typeface="Courier New" pitchFamily="49" charset="0"/>
              </a:rPr>
              <a:t>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 * array;</a:t>
            </a:r>
          </a:p>
          <a:p>
            <a:pPr lvl="1">
              <a:buFontTx/>
              <a:buNone/>
            </a:pPr>
            <a:endParaRPr lang="en-US" altLang="en-US" sz="2000" dirty="0">
              <a:latin typeface="Consolas" panose="020B0609020204030204" pitchFamily="49" charset="0"/>
              <a:cs typeface="Consolas" panose="020B0609020204030204" pitchFamily="49" charset="0"/>
            </a:endParaRPr>
          </a:p>
          <a:p>
            <a:pPr lvl="1">
              <a:buFontTx/>
              <a:buNone/>
            </a:pPr>
            <a:r>
              <a:rPr lang="en-US" altLang="en-US" sz="2000" dirty="0">
                <a:latin typeface="Consolas" panose="020B0609020204030204" pitchFamily="49" charset="0"/>
                <a:cs typeface="Consolas" panose="020B0609020204030204" pitchFamily="49" charset="0"/>
              </a:rPr>
              <a:t>	array = new </a:t>
            </a:r>
            <a:r>
              <a:rPr lang="en-US" altLang="en-US" sz="2000" dirty="0" err="1">
                <a:latin typeface="Consolas" panose="020B0609020204030204" pitchFamily="49" charset="0"/>
                <a:cs typeface="Consolas" panose="020B0609020204030204" pitchFamily="49" charset="0"/>
              </a:rPr>
              <a:t>SingleList</a:t>
            </a:r>
            <a:r>
              <a:rPr lang="en-US" altLang="en-US" sz="2000" dirty="0">
                <a:latin typeface="Consolas" panose="020B0609020204030204" pitchFamily="49" charset="0"/>
                <a:cs typeface="Consolas" panose="020B0609020204030204" pitchFamily="49" charset="0"/>
              </a:rPr>
              <a:t>&lt;Pair&gt;[16];</a:t>
            </a:r>
          </a:p>
        </p:txBody>
      </p:sp>
      <p:pic>
        <p:nvPicPr>
          <p:cNvPr id="507908" name="Picture 4" descr="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719513"/>
            <a:ext cx="2120900" cy="237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08931" name="Rectangle 3"/>
          <p:cNvSpPr>
            <a:spLocks noGrp="1" noChangeArrowheads="1"/>
          </p:cNvSpPr>
          <p:nvPr>
            <p:ph type="body" idx="1"/>
          </p:nvPr>
        </p:nvSpPr>
        <p:spPr/>
        <p:txBody>
          <a:bodyPr/>
          <a:lstStyle/>
          <a:p>
            <a:pPr marL="400050" lvl="1" indent="0">
              <a:buNone/>
            </a:pPr>
            <a:r>
              <a:rPr lang="en-US" altLang="en-US" sz="2000" dirty="0"/>
              <a:t>As before, to reduce redundancy, we would only insert the entry into the entry corresponding with the larger vertex </a:t>
            </a:r>
          </a:p>
          <a:p>
            <a:pPr>
              <a:buFontTx/>
              <a:buNone/>
            </a:pPr>
            <a:endParaRPr lang="en-US" altLang="en-US" sz="2400" b="1" dirty="0">
              <a:latin typeface="Courier New" pitchFamily="49" charset="0"/>
            </a:endParaRPr>
          </a:p>
          <a:p>
            <a:pPr lvl="1">
              <a:buFontTx/>
              <a:buNone/>
            </a:pPr>
            <a:r>
              <a:rPr lang="en-US" altLang="en-US" sz="2000" dirty="0">
                <a:latin typeface="Consolas" panose="020B0609020204030204" pitchFamily="49" charset="0"/>
                <a:cs typeface="Consolas" panose="020B0609020204030204" pitchFamily="49" charset="0"/>
              </a:rPr>
              <a:t>void insert(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a:t>
            </a:r>
            <a:r>
              <a:rPr lang="en-US" altLang="en-US" sz="2000" dirty="0" err="1">
                <a:latin typeface="Consolas" panose="020B0609020204030204" pitchFamily="49" charset="0"/>
                <a:cs typeface="Consolas" panose="020B0609020204030204" pitchFamily="49" charset="0"/>
              </a:rPr>
              <a:t>int</a:t>
            </a:r>
            <a:r>
              <a:rPr lang="en-US" altLang="en-US" sz="2000" dirty="0">
                <a:latin typeface="Consolas" panose="020B0609020204030204" pitchFamily="49" charset="0"/>
                <a:cs typeface="Consolas" panose="020B0609020204030204" pitchFamily="49" charset="0"/>
              </a:rPr>
              <a:t> j, double w ) {</a:t>
            </a:r>
          </a:p>
          <a:p>
            <a:pPr lvl="1">
              <a:buFontTx/>
              <a:buNone/>
            </a:pPr>
            <a:r>
              <a:rPr lang="en-US" altLang="en-US" sz="2000" dirty="0">
                <a:latin typeface="Consolas" panose="020B0609020204030204" pitchFamily="49" charset="0"/>
                <a:cs typeface="Consolas" panose="020B0609020204030204" pitchFamily="49" charset="0"/>
              </a:rPr>
              <a:t>    if ( </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&lt; j ) {</a:t>
            </a:r>
          </a:p>
          <a:p>
            <a:pPr lvl="1">
              <a:buFontTx/>
              <a:buNone/>
            </a:pPr>
            <a:r>
              <a:rPr lang="en-US" altLang="en-US" sz="2000" dirty="0">
                <a:latin typeface="Consolas" panose="020B0609020204030204" pitchFamily="49" charset="0"/>
                <a:cs typeface="Consolas" panose="020B0609020204030204" pitchFamily="49" charset="0"/>
              </a:rPr>
              <a:t>        array[j].</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 w) );</a:t>
            </a:r>
          </a:p>
          <a:p>
            <a:pPr lvl="1">
              <a:buFontTx/>
              <a:buNone/>
            </a:pPr>
            <a:r>
              <a:rPr lang="en-US" altLang="en-US" sz="2000" dirty="0">
                <a:latin typeface="Consolas" panose="020B0609020204030204" pitchFamily="49" charset="0"/>
                <a:cs typeface="Consolas" panose="020B0609020204030204" pitchFamily="49" charset="0"/>
              </a:rPr>
              <a:t>    } else {</a:t>
            </a:r>
          </a:p>
          <a:p>
            <a:pPr lvl="1">
              <a:buFontTx/>
              <a:buNone/>
            </a:pPr>
            <a:r>
              <a:rPr lang="en-US" altLang="en-US" sz="2000" dirty="0">
                <a:latin typeface="Consolas" panose="020B0609020204030204" pitchFamily="49" charset="0"/>
                <a:cs typeface="Consolas" panose="020B0609020204030204" pitchFamily="49" charset="0"/>
              </a:rPr>
              <a:t>        array[</a:t>
            </a:r>
            <a:r>
              <a:rPr lang="en-US" altLang="en-US" sz="2000" dirty="0" err="1">
                <a:latin typeface="Consolas" panose="020B0609020204030204" pitchFamily="49" charset="0"/>
                <a:cs typeface="Consolas" panose="020B0609020204030204" pitchFamily="49" charset="0"/>
              </a:rPr>
              <a:t>i</a:t>
            </a:r>
            <a:r>
              <a:rPr lang="en-US" altLang="en-US" sz="2000" dirty="0">
                <a:latin typeface="Consolas" panose="020B0609020204030204" pitchFamily="49" charset="0"/>
                <a:cs typeface="Consolas" panose="020B0609020204030204" pitchFamily="49" charset="0"/>
              </a:rPr>
              <a:t>].</a:t>
            </a:r>
            <a:r>
              <a:rPr lang="en-US" altLang="en-US" sz="2000" dirty="0" err="1">
                <a:latin typeface="Consolas" panose="020B0609020204030204" pitchFamily="49" charset="0"/>
                <a:cs typeface="Consolas" panose="020B0609020204030204" pitchFamily="49" charset="0"/>
              </a:rPr>
              <a:t>push_front</a:t>
            </a:r>
            <a:r>
              <a:rPr lang="en-US" altLang="en-US" sz="2000" dirty="0">
                <a:latin typeface="Consolas" panose="020B0609020204030204" pitchFamily="49" charset="0"/>
                <a:cs typeface="Consolas" panose="020B0609020204030204" pitchFamily="49" charset="0"/>
              </a:rPr>
              <a:t>( Pair(j, w) );</a:t>
            </a:r>
          </a:p>
          <a:p>
            <a:pPr lvl="1">
              <a:buFontTx/>
              <a:buNone/>
            </a:pPr>
            <a:r>
              <a:rPr lang="en-US" altLang="en-US" sz="2000" dirty="0">
                <a:latin typeface="Consolas" panose="020B0609020204030204" pitchFamily="49" charset="0"/>
                <a:cs typeface="Consolas" panose="020B0609020204030204" pitchFamily="49" charset="0"/>
              </a:rPr>
              <a:t>    }</a:t>
            </a:r>
          </a:p>
          <a:p>
            <a:pPr lvl="1">
              <a:buFontTx/>
              <a:buNone/>
            </a:pPr>
            <a:r>
              <a:rPr lang="en-US" altLang="en-US" sz="2000" dirty="0">
                <a:latin typeface="Consolas" panose="020B0609020204030204" pitchFamily="49" charset="0"/>
                <a:cs typeface="Consolas" panose="020B0609020204030204" pitchFamily="49" charset="0"/>
              </a:rPr>
              <a:t>}</a:t>
            </a:r>
          </a:p>
          <a:p>
            <a:pPr lvl="1"/>
            <a:endParaRPr lang="en-US" alt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260965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a:t>For example, the graph shown below would be stored as</a:t>
            </a:r>
          </a:p>
        </p:txBody>
      </p:sp>
      <p:pic>
        <p:nvPicPr>
          <p:cNvPr id="515077" name="Picture 5" descr="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7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rmAutofit/>
          </a:bodyPr>
          <a:lstStyle/>
          <a:p>
            <a:r>
              <a:rPr lang="en-US" altLang="en-US" dirty="0"/>
              <a:t>Adjacency Matrix</a:t>
            </a:r>
          </a:p>
        </p:txBody>
      </p:sp>
      <p:sp>
        <p:nvSpPr>
          <p:cNvPr id="392195" name="Rectangle 3"/>
          <p:cNvSpPr>
            <a:spLocks noGrp="1" noChangeArrowheads="1"/>
          </p:cNvSpPr>
          <p:nvPr>
            <p:ph type="body" idx="1"/>
          </p:nvPr>
        </p:nvSpPr>
        <p:spPr/>
        <p:txBody>
          <a:bodyPr>
            <a:normAutofit/>
          </a:bodyPr>
          <a:lstStyle/>
          <a:p>
            <a:pPr marL="400050" lvl="1" indent="0">
              <a:buNone/>
            </a:pPr>
            <a:r>
              <a:rPr lang="en-US" altLang="en-US" sz="2000" dirty="0"/>
              <a:t>Define an </a:t>
            </a:r>
            <a:r>
              <a:rPr lang="en-US" altLang="en-US" sz="2000" i="1" dirty="0">
                <a:latin typeface="Times New Roman" pitchFamily="18" charset="0"/>
              </a:rPr>
              <a:t>n</a:t>
            </a:r>
            <a:r>
              <a:rPr lang="en-US" altLang="en-US" sz="2000" dirty="0">
                <a:latin typeface="Times New Roman" pitchFamily="18" charset="0"/>
              </a:rPr>
              <a:t> </a:t>
            </a:r>
            <a:r>
              <a:rPr lang="en-US" altLang="en-US" sz="2000" dirty="0">
                <a:latin typeface="Tahoma" panose="020B0604030504040204" pitchFamily="34" charset="0"/>
                <a:ea typeface="Tahoma" panose="020B0604030504040204" pitchFamily="34" charset="0"/>
                <a:cs typeface="Tahoma" panose="020B0604030504040204" pitchFamily="34" charset="0"/>
              </a:rPr>
              <a:t>×</a:t>
            </a:r>
            <a:r>
              <a:rPr lang="en-US" altLang="en-US" sz="2000" dirty="0">
                <a:latin typeface="Times New Roman" pitchFamily="18" charset="0"/>
              </a:rPr>
              <a:t> </a:t>
            </a:r>
            <a:r>
              <a:rPr lang="en-US" altLang="en-US" sz="2000" i="1" dirty="0">
                <a:latin typeface="Times New Roman" pitchFamily="18" charset="0"/>
              </a:rPr>
              <a:t>n</a:t>
            </a:r>
            <a:r>
              <a:rPr lang="en-US" altLang="en-US" sz="2000" dirty="0"/>
              <a:t> matrix </a:t>
            </a:r>
            <a:r>
              <a:rPr lang="en-US" altLang="en-US" sz="2000" b="1" dirty="0">
                <a:latin typeface="Times New Roman" pitchFamily="18" charset="0"/>
              </a:rPr>
              <a:t>A</a:t>
            </a:r>
            <a:r>
              <a:rPr lang="en-US" altLang="en-US" sz="2000" dirty="0">
                <a:latin typeface="Times New Roman" pitchFamily="18" charset="0"/>
              </a:rPr>
              <a:t> =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a:t>
            </a:r>
            <a:r>
              <a:rPr lang="en-US" altLang="en-US" sz="2000" dirty="0"/>
              <a:t> and if the vertices </a:t>
            </a:r>
            <a:r>
              <a:rPr lang="en-US" altLang="en-US" sz="2000" i="1" dirty="0">
                <a:latin typeface="Times New Roman" pitchFamily="18" charset="0"/>
              </a:rPr>
              <a:t>v</a:t>
            </a:r>
            <a:r>
              <a:rPr lang="en-US" altLang="en-US" sz="2000" i="1" baseline="-25000" dirty="0">
                <a:latin typeface="Times New Roman" pitchFamily="18" charset="0"/>
              </a:rPr>
              <a:t>i</a:t>
            </a:r>
            <a:r>
              <a:rPr lang="en-US" altLang="en-US" sz="2000" dirty="0"/>
              <a:t> and </a:t>
            </a:r>
            <a:r>
              <a:rPr lang="en-US" altLang="en-US" sz="2000" i="1" dirty="0" err="1">
                <a:latin typeface="Times New Roman" pitchFamily="18" charset="0"/>
              </a:rPr>
              <a:t>v</a:t>
            </a:r>
            <a:r>
              <a:rPr lang="en-US" altLang="en-US" sz="2000" i="1" baseline="-25000" dirty="0" err="1">
                <a:latin typeface="Times New Roman" pitchFamily="18" charset="0"/>
              </a:rPr>
              <a:t>j</a:t>
            </a:r>
            <a:r>
              <a:rPr lang="en-US" altLang="en-US" sz="2000" dirty="0"/>
              <a:t> are connected with weight </a:t>
            </a:r>
            <a:r>
              <a:rPr lang="en-US" altLang="en-US" sz="2000" i="1" dirty="0">
                <a:latin typeface="Times New Roman" pitchFamily="18" charset="0"/>
              </a:rPr>
              <a:t>w</a:t>
            </a:r>
            <a:r>
              <a:rPr lang="en-US" altLang="en-US" sz="2000" dirty="0"/>
              <a:t>, then set </a:t>
            </a:r>
            <a:r>
              <a:rPr lang="en-US" altLang="en-US" sz="2000" i="1" dirty="0" err="1">
                <a:latin typeface="Times New Roman" pitchFamily="18" charset="0"/>
              </a:rPr>
              <a:t>a</a:t>
            </a:r>
            <a:r>
              <a:rPr lang="en-US" altLang="en-US" sz="2000" i="1" baseline="-25000" dirty="0" err="1">
                <a:latin typeface="Times New Roman" pitchFamily="18" charset="0"/>
              </a:rPr>
              <a:t>ij</a:t>
            </a:r>
            <a:r>
              <a:rPr lang="en-US" altLang="en-US" sz="2000" dirty="0">
                <a:latin typeface="Times New Roman" pitchFamily="18" charset="0"/>
              </a:rPr>
              <a:t> = </a:t>
            </a:r>
            <a:r>
              <a:rPr lang="en-US" altLang="en-US" sz="2000" i="1" dirty="0">
                <a:latin typeface="Times New Roman" pitchFamily="18" charset="0"/>
              </a:rPr>
              <a:t>w</a:t>
            </a:r>
            <a:r>
              <a:rPr lang="en-US" altLang="en-US" sz="2000" dirty="0"/>
              <a:t> and </a:t>
            </a:r>
            <a:r>
              <a:rPr lang="en-US" altLang="en-US" sz="2000" i="1" dirty="0" err="1">
                <a:latin typeface="Times New Roman" pitchFamily="18" charset="0"/>
              </a:rPr>
              <a:t>a</a:t>
            </a:r>
            <a:r>
              <a:rPr lang="en-US" altLang="en-US" sz="2000" i="1" baseline="-25000" dirty="0" err="1">
                <a:latin typeface="Times New Roman" pitchFamily="18" charset="0"/>
              </a:rPr>
              <a:t>ji</a:t>
            </a:r>
            <a:r>
              <a:rPr lang="en-US" altLang="en-US" sz="2000" dirty="0">
                <a:latin typeface="Times New Roman" pitchFamily="18" charset="0"/>
              </a:rPr>
              <a:t> = </a:t>
            </a:r>
            <a:r>
              <a:rPr lang="en-US" altLang="en-US" sz="2000" i="1" dirty="0">
                <a:latin typeface="Times New Roman" pitchFamily="18" charset="0"/>
              </a:rPr>
              <a:t>w</a:t>
            </a:r>
            <a:endParaRPr lang="en-US" altLang="en-US" sz="2000" dirty="0"/>
          </a:p>
          <a:p>
            <a:pPr marL="400050" lvl="1" indent="0">
              <a:buNone/>
            </a:pPr>
            <a:endParaRPr lang="en-US" altLang="en-US" sz="2000" dirty="0" smtClean="0"/>
          </a:p>
          <a:p>
            <a:pPr marL="400050" lvl="1" indent="0">
              <a:buNone/>
            </a:pPr>
            <a:r>
              <a:rPr lang="en-US" altLang="en-US" sz="2000" dirty="0" smtClean="0"/>
              <a:t>That </a:t>
            </a:r>
            <a:r>
              <a:rPr lang="en-US" altLang="en-US" sz="2000" dirty="0"/>
              <a:t>is, the matrix is symmetric, </a:t>
            </a:r>
            <a:r>
              <a:rPr lang="en-US" altLang="en-US" sz="2000" i="1" dirty="0"/>
              <a:t>e</a:t>
            </a:r>
            <a:r>
              <a:rPr lang="en-US" altLang="en-US" sz="2000" dirty="0"/>
              <a:t>.</a:t>
            </a:r>
            <a:r>
              <a:rPr lang="en-US" altLang="en-US" sz="2000" i="1" dirty="0"/>
              <a:t>g</a:t>
            </a:r>
            <a:r>
              <a:rPr lang="en-US" altLang="en-US" sz="2000" dirty="0"/>
              <a:t>., </a:t>
            </a:r>
          </a:p>
        </p:txBody>
      </p:sp>
      <p:pic>
        <p:nvPicPr>
          <p:cNvPr id="392198" name="Picture 6" descr="x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653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normAutofit/>
          </a:bodyPr>
          <a:lstStyle/>
          <a:p>
            <a:r>
              <a:rPr lang="en-US" altLang="en-US" dirty="0" smtClean="0"/>
              <a:t> </a:t>
            </a:r>
            <a:r>
              <a:rPr lang="en-US" altLang="en-US" dirty="0"/>
              <a:t>Sparse Matrices</a:t>
            </a:r>
          </a:p>
        </p:txBody>
      </p:sp>
      <p:sp>
        <p:nvSpPr>
          <p:cNvPr id="515075" name="Rectangle 3"/>
          <p:cNvSpPr>
            <a:spLocks noGrp="1" noChangeArrowheads="1"/>
          </p:cNvSpPr>
          <p:nvPr>
            <p:ph type="body" idx="1"/>
          </p:nvPr>
        </p:nvSpPr>
        <p:spPr/>
        <p:txBody>
          <a:bodyPr>
            <a:normAutofit/>
          </a:bodyPr>
          <a:lstStyle/>
          <a:p>
            <a:pPr marL="400050" lvl="1" indent="0">
              <a:buNone/>
            </a:pPr>
            <a:r>
              <a:rPr lang="en-US" altLang="en-US" sz="2000" dirty="0" smtClean="0"/>
              <a:t>Later, we will see an even more efficient implementation</a:t>
            </a:r>
          </a:p>
          <a:p>
            <a:pPr lvl="1" indent="-342900"/>
            <a:r>
              <a:rPr lang="en-US" altLang="en-US" dirty="0" smtClean="0"/>
              <a:t>The old an new Yale sparse matrix formats</a:t>
            </a:r>
            <a:endParaRPr lang="en-US" altLang="en-US" dirty="0"/>
          </a:p>
        </p:txBody>
      </p:sp>
      <p:pic>
        <p:nvPicPr>
          <p:cNvPr id="515077" name="Picture 5" descr="d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644900"/>
            <a:ext cx="5362575" cy="136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598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normAutofit/>
          </a:bodyPr>
          <a:lstStyle/>
          <a:p>
            <a:r>
              <a:rPr lang="en-US" altLang="en-US" dirty="0" smtClean="0"/>
              <a:t>Summary</a:t>
            </a:r>
            <a:endParaRPr lang="en-US" altLang="en-US" dirty="0"/>
          </a:p>
        </p:txBody>
      </p:sp>
      <p:sp>
        <p:nvSpPr>
          <p:cNvPr id="503811" name="Rectangle 3"/>
          <p:cNvSpPr>
            <a:spLocks noGrp="1" noChangeArrowheads="1"/>
          </p:cNvSpPr>
          <p:nvPr>
            <p:ph type="body" idx="1"/>
          </p:nvPr>
        </p:nvSpPr>
        <p:spPr/>
        <p:txBody>
          <a:bodyPr/>
          <a:lstStyle/>
          <a:p>
            <a:r>
              <a:rPr lang="en-US" altLang="en-US"/>
              <a:t>In this laboratory, we have looked at a number of graph representations</a:t>
            </a:r>
          </a:p>
          <a:p>
            <a:r>
              <a:rPr lang="en-US" altLang="en-US"/>
              <a:t>C++ lacks a </a:t>
            </a:r>
            <a:r>
              <a:rPr lang="en-US" altLang="en-US" i="1"/>
              <a:t>matrix</a:t>
            </a:r>
            <a:r>
              <a:rPr lang="en-US" altLang="en-US"/>
              <a:t> data structure</a:t>
            </a:r>
          </a:p>
          <a:p>
            <a:pPr lvl="1"/>
            <a:r>
              <a:rPr lang="en-US" altLang="en-US"/>
              <a:t>must use array of arrays</a:t>
            </a:r>
          </a:p>
          <a:p>
            <a:r>
              <a:rPr lang="en-US" altLang="en-US"/>
              <a:t>The possible factors affecting your choice of data structure are:</a:t>
            </a:r>
          </a:p>
          <a:p>
            <a:pPr lvl="1"/>
            <a:r>
              <a:rPr lang="en-US" altLang="en-US"/>
              <a:t>weighted or unweighted graphs</a:t>
            </a:r>
          </a:p>
          <a:p>
            <a:pPr lvl="1"/>
            <a:r>
              <a:rPr lang="en-US" altLang="en-US"/>
              <a:t>directed or undirected graphs</a:t>
            </a:r>
          </a:p>
          <a:p>
            <a:pPr lvl="1"/>
            <a:r>
              <a:rPr lang="en-US" altLang="en-US"/>
              <a:t>dense or sparse graphs</a:t>
            </a:r>
          </a:p>
        </p:txBody>
      </p:sp>
    </p:spTree>
    <p:extLst>
      <p:ext uri="{BB962C8B-B14F-4D97-AF65-F5344CB8AC3E}">
        <p14:creationId xmlns:p14="http://schemas.microsoft.com/office/powerpoint/2010/main" val="621046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a:t>
            </a:r>
            <a:r>
              <a:rPr lang="en-US" sz="1400" dirty="0" smtClean="0">
                <a:latin typeface="Arial" charset="0"/>
                <a:cs typeface="Arial" charset="0"/>
              </a:rPr>
              <a:t>en.wikipedia.org/wiki/Adjacency_matrix</a:t>
            </a:r>
          </a:p>
          <a:p>
            <a:pPr marL="533400" indent="-533400">
              <a:buFontTx/>
              <a:buNone/>
              <a:defRPr/>
            </a:pPr>
            <a:r>
              <a:rPr lang="en-US" sz="1400" dirty="0">
                <a:latin typeface="Arial" charset="0"/>
                <a:cs typeface="Arial" charset="0"/>
              </a:rPr>
              <a:t>	</a:t>
            </a:r>
            <a:r>
              <a:rPr lang="en-US" sz="1400" dirty="0" smtClean="0">
                <a:latin typeface="Arial" charset="0"/>
                <a:cs typeface="Arial" charset="0"/>
              </a:rPr>
              <a:t>	          http</a:t>
            </a:r>
            <a:r>
              <a:rPr lang="en-US" sz="1400" dirty="0">
                <a:latin typeface="Arial" charset="0"/>
                <a:cs typeface="Arial" charset="0"/>
              </a:rPr>
              <a:t>://en.wikipedia.org/wiki/Adjacency_list</a:t>
            </a:r>
            <a:endParaRPr lang="en-US" sz="1400" dirty="0" smtClean="0">
              <a:latin typeface="Arial" charset="0"/>
              <a:cs typeface="Arial" charset="0"/>
            </a:endParaRP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56035" name="Rectangle 3"/>
          <p:cNvSpPr>
            <a:spLocks noGrp="1" noChangeArrowheads="1"/>
          </p:cNvSpPr>
          <p:nvPr>
            <p:ph type="body" idx="1"/>
          </p:nvPr>
        </p:nvSpPr>
        <p:spPr/>
        <p:txBody>
          <a:bodyPr/>
          <a:lstStyle/>
          <a:p>
            <a:pPr marL="400050" lvl="1" indent="0">
              <a:buNone/>
            </a:pPr>
            <a:r>
              <a:rPr lang="en-US" altLang="en-US" sz="2000" dirty="0"/>
              <a:t>An </a:t>
            </a:r>
            <a:r>
              <a:rPr lang="en-US" altLang="en-US" sz="2000" dirty="0" err="1"/>
              <a:t>unweighted</a:t>
            </a:r>
            <a:r>
              <a:rPr lang="en-US" altLang="en-US" sz="2000" dirty="0"/>
              <a:t> graph may be saved as an array of Boolean values</a:t>
            </a:r>
          </a:p>
          <a:p>
            <a:pPr lvl="1"/>
            <a:r>
              <a:rPr lang="en-US" altLang="en-US" dirty="0"/>
              <a:t>vertices </a:t>
            </a:r>
            <a:r>
              <a:rPr lang="en-US" altLang="en-US" i="1" dirty="0">
                <a:latin typeface="Times New Roman" pitchFamily="18" charset="0"/>
              </a:rPr>
              <a:t>v</a:t>
            </a:r>
            <a:r>
              <a:rPr lang="en-US" altLang="en-US" i="1" baseline="-25000" dirty="0">
                <a:latin typeface="Times New Roman" pitchFamily="18" charset="0"/>
              </a:rPr>
              <a:t>i</a:t>
            </a:r>
            <a:r>
              <a:rPr lang="en-US" altLang="en-US" dirty="0"/>
              <a:t> and </a:t>
            </a:r>
            <a:r>
              <a:rPr lang="en-US" altLang="en-US" i="1" dirty="0" err="1">
                <a:latin typeface="Times New Roman" pitchFamily="18" charset="0"/>
              </a:rPr>
              <a:t>v</a:t>
            </a:r>
            <a:r>
              <a:rPr lang="en-US" altLang="en-US" i="1" baseline="-25000" dirty="0" err="1">
                <a:latin typeface="Times New Roman" pitchFamily="18" charset="0"/>
              </a:rPr>
              <a:t>j</a:t>
            </a:r>
            <a:r>
              <a:rPr lang="en-US" altLang="en-US" dirty="0"/>
              <a:t> are connected then set</a:t>
            </a:r>
            <a:br>
              <a:rPr lang="en-US" altLang="en-US" dirty="0"/>
            </a:br>
            <a:r>
              <a:rPr lang="en-US" altLang="en-US" dirty="0"/>
              <a:t>    </a:t>
            </a:r>
            <a:r>
              <a:rPr lang="en-US" altLang="en-US" i="1" dirty="0" err="1">
                <a:latin typeface="Times New Roman" pitchFamily="18" charset="0"/>
              </a:rPr>
              <a:t>a</a:t>
            </a:r>
            <a:r>
              <a:rPr lang="en-US" altLang="en-US" i="1" baseline="-25000" dirty="0" err="1">
                <a:latin typeface="Times New Roman" pitchFamily="18" charset="0"/>
              </a:rPr>
              <a:t>ij</a:t>
            </a:r>
            <a:r>
              <a:rPr lang="en-US" altLang="en-US" dirty="0">
                <a:latin typeface="Times New Roman" pitchFamily="18" charset="0"/>
              </a:rPr>
              <a:t> = </a:t>
            </a:r>
            <a:r>
              <a:rPr lang="en-US" altLang="en-US" i="1" dirty="0" err="1">
                <a:latin typeface="Times New Roman" pitchFamily="18" charset="0"/>
              </a:rPr>
              <a:t>a</a:t>
            </a:r>
            <a:r>
              <a:rPr lang="en-US" altLang="en-US" i="1" baseline="-25000" dirty="0" err="1">
                <a:latin typeface="Times New Roman" pitchFamily="18" charset="0"/>
              </a:rPr>
              <a:t>ji</a:t>
            </a:r>
            <a:r>
              <a:rPr lang="en-US" altLang="en-US" dirty="0">
                <a:latin typeface="Times New Roman" pitchFamily="18" charset="0"/>
              </a:rPr>
              <a:t> = </a:t>
            </a:r>
            <a:r>
              <a:rPr lang="en-US" altLang="en-US" i="1" dirty="0">
                <a:latin typeface="Times New Roman" pitchFamily="18" charset="0"/>
              </a:rPr>
              <a:t>true</a:t>
            </a:r>
            <a:endParaRPr lang="en-US" altLang="en-US" dirty="0"/>
          </a:p>
          <a:p>
            <a:pPr lvl="1"/>
            <a:endParaRPr lang="en-US" altLang="en-US" dirty="0"/>
          </a:p>
        </p:txBody>
      </p:sp>
      <p:pic>
        <p:nvPicPr>
          <p:cNvPr id="556036" name="Picture 4" descr="x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933825"/>
            <a:ext cx="61245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62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normAutofit/>
          </a:bodyPr>
          <a:lstStyle/>
          <a:p>
            <a:r>
              <a:rPr lang="en-US" altLang="en-US" dirty="0" smtClean="0"/>
              <a:t>Adjacency </a:t>
            </a:r>
            <a:r>
              <a:rPr lang="en-US" altLang="en-US" dirty="0"/>
              <a:t>Matrix</a:t>
            </a:r>
          </a:p>
        </p:txBody>
      </p:sp>
      <p:sp>
        <p:nvSpPr>
          <p:cNvPr id="543747" name="Rectangle 3"/>
          <p:cNvSpPr>
            <a:spLocks noGrp="1" noChangeArrowheads="1"/>
          </p:cNvSpPr>
          <p:nvPr>
            <p:ph type="body" idx="1"/>
          </p:nvPr>
        </p:nvSpPr>
        <p:spPr/>
        <p:txBody>
          <a:bodyPr>
            <a:normAutofit/>
          </a:bodyPr>
          <a:lstStyle/>
          <a:p>
            <a:pPr marL="400050" lvl="1" indent="0">
              <a:buNone/>
            </a:pPr>
            <a:r>
              <a:rPr lang="en-US" altLang="en-US" sz="2000" dirty="0"/>
              <a:t>If the graph was directed, then the matrix would not necessarily be symmetric </a:t>
            </a:r>
          </a:p>
        </p:txBody>
      </p:sp>
      <p:pic>
        <p:nvPicPr>
          <p:cNvPr id="543749" name="Picture 5" descr="x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3933825"/>
            <a:ext cx="6124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94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BD2F12-67DA-422F-AA6B-17836C53D0E1}"/>
</file>

<file path=customXml/itemProps2.xml><?xml version="1.0" encoding="utf-8"?>
<ds:datastoreItem xmlns:ds="http://schemas.openxmlformats.org/officeDocument/2006/customXml" ds:itemID="{3B9CA32E-F128-42E7-93ED-F7A03B198967}"/>
</file>

<file path=customXml/itemProps3.xml><?xml version="1.0" encoding="utf-8"?>
<ds:datastoreItem xmlns:ds="http://schemas.openxmlformats.org/officeDocument/2006/customXml" ds:itemID="{D6114FB1-DE02-4943-9B4E-BA898D6171A3}"/>
</file>

<file path=docProps/app.xml><?xml version="1.0" encoding="utf-8"?>
<Properties xmlns="http://schemas.openxmlformats.org/officeDocument/2006/extended-properties" xmlns:vt="http://schemas.openxmlformats.org/officeDocument/2006/docPropsVTypes">
  <Template/>
  <TotalTime>16789</TotalTime>
  <Words>2087</Words>
  <Application>Microsoft Office PowerPoint</Application>
  <PresentationFormat>On-screen Show (4:3)</PresentationFormat>
  <Paragraphs>415</Paragraphs>
  <Slides>72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Custom Design</vt:lpstr>
      <vt:lpstr>Equation</vt:lpstr>
      <vt:lpstr>PowerPoint Presentation</vt:lpstr>
      <vt:lpstr>Outline</vt:lpstr>
      <vt:lpstr>Background</vt:lpstr>
      <vt:lpstr> Background</vt:lpstr>
      <vt:lpstr> Background</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Adjacency Matrix</vt:lpstr>
      <vt:lpstr>C++ Notation Warning</vt:lpstr>
      <vt:lpstr>C++ Notation Warning</vt:lpstr>
      <vt:lpstr>Adjacency Matrix</vt:lpstr>
      <vt:lpstr>Adjacency Matrix</vt:lpstr>
      <vt:lpstr> Default Values</vt:lpstr>
      <vt:lpstr> Default Values</vt:lpstr>
      <vt:lpstr> Default Values</vt:lpstr>
      <vt:lpstr> Default Values</vt:lpstr>
      <vt:lpstr> Default Values</vt:lpstr>
      <vt:lpstr>Adjacency Matrix</vt:lpstr>
      <vt:lpstr>Adjacency Matrix</vt:lpstr>
      <vt:lpstr>Adjacency Matrix</vt:lpstr>
      <vt:lpstr>Adjacency Matrix</vt:lpstr>
      <vt:lpstr>Adjacency Matrix Improvement</vt:lpstr>
      <vt:lpstr>Adjacency Matrix Improvement</vt:lpstr>
      <vt:lpstr>Adjacency Matrix Improvement</vt:lpstr>
      <vt:lpstr>Adjacency Matrix Improvement</vt:lpstr>
      <vt:lpstr>Adjacency Matrix Improvement</vt:lpstr>
      <vt:lpstr>Adjacency Matrix Improvement</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Lower-triangular adjacency matrix</vt:lpstr>
      <vt:lpstr>Beyond Array Bounds</vt:lpstr>
      <vt:lpstr>Beyond Array Bounds</vt:lpstr>
      <vt:lpstr>Beyond Array Bounds</vt:lpstr>
      <vt:lpstr>Beyond Array Bounds</vt:lpstr>
      <vt:lpstr>Beyond Array Bounds</vt:lpstr>
      <vt:lpstr>Beyond Array Bounds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 Sparse Matrices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1289</cp:revision>
  <dcterms:created xsi:type="dcterms:W3CDTF">2009-09-11T23:00:44Z</dcterms:created>
  <dcterms:modified xsi:type="dcterms:W3CDTF">2014-04-01T18:21:02Z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